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1"/>
  </p:sldMasterIdLst>
  <p:notesMasterIdLst>
    <p:notesMasterId r:id="rId63"/>
  </p:notesMasterIdLst>
  <p:handoutMasterIdLst>
    <p:handoutMasterId r:id="rId64"/>
  </p:handoutMasterIdLst>
  <p:sldIdLst>
    <p:sldId id="397" r:id="rId2"/>
    <p:sldId id="669" r:id="rId3"/>
    <p:sldId id="692" r:id="rId4"/>
    <p:sldId id="672" r:id="rId5"/>
    <p:sldId id="671" r:id="rId6"/>
    <p:sldId id="673" r:id="rId7"/>
    <p:sldId id="674" r:id="rId8"/>
    <p:sldId id="675" r:id="rId9"/>
    <p:sldId id="686" r:id="rId10"/>
    <p:sldId id="685" r:id="rId11"/>
    <p:sldId id="676" r:id="rId12"/>
    <p:sldId id="687" r:id="rId13"/>
    <p:sldId id="688" r:id="rId14"/>
    <p:sldId id="677" r:id="rId15"/>
    <p:sldId id="689" r:id="rId16"/>
    <p:sldId id="693" r:id="rId17"/>
    <p:sldId id="694" r:id="rId18"/>
    <p:sldId id="695" r:id="rId19"/>
    <p:sldId id="696" r:id="rId20"/>
    <p:sldId id="697" r:id="rId21"/>
    <p:sldId id="698" r:id="rId22"/>
    <p:sldId id="711" r:id="rId23"/>
    <p:sldId id="699" r:id="rId24"/>
    <p:sldId id="691" r:id="rId25"/>
    <p:sldId id="701" r:id="rId26"/>
    <p:sldId id="702" r:id="rId27"/>
    <p:sldId id="703" r:id="rId28"/>
    <p:sldId id="704" r:id="rId29"/>
    <p:sldId id="705" r:id="rId30"/>
    <p:sldId id="706" r:id="rId31"/>
    <p:sldId id="707" r:id="rId32"/>
    <p:sldId id="708" r:id="rId33"/>
    <p:sldId id="709" r:id="rId34"/>
    <p:sldId id="712" r:id="rId35"/>
    <p:sldId id="713" r:id="rId36"/>
    <p:sldId id="714" r:id="rId37"/>
    <p:sldId id="715" r:id="rId38"/>
    <p:sldId id="716" r:id="rId39"/>
    <p:sldId id="717" r:id="rId40"/>
    <p:sldId id="718" r:id="rId41"/>
    <p:sldId id="719" r:id="rId42"/>
    <p:sldId id="720" r:id="rId43"/>
    <p:sldId id="721" r:id="rId44"/>
    <p:sldId id="722" r:id="rId45"/>
    <p:sldId id="723" r:id="rId46"/>
    <p:sldId id="724" r:id="rId47"/>
    <p:sldId id="725" r:id="rId48"/>
    <p:sldId id="726" r:id="rId49"/>
    <p:sldId id="727" r:id="rId50"/>
    <p:sldId id="728" r:id="rId51"/>
    <p:sldId id="729" r:id="rId52"/>
    <p:sldId id="730" r:id="rId53"/>
    <p:sldId id="731" r:id="rId54"/>
    <p:sldId id="732" r:id="rId55"/>
    <p:sldId id="733" r:id="rId56"/>
    <p:sldId id="734" r:id="rId57"/>
    <p:sldId id="735" r:id="rId58"/>
    <p:sldId id="736" r:id="rId59"/>
    <p:sldId id="737" r:id="rId60"/>
    <p:sldId id="738" r:id="rId61"/>
    <p:sldId id="739" r:id="rId62"/>
  </p:sldIdLst>
  <p:sldSz cx="9144000" cy="5143500" type="screen16x9"/>
  <p:notesSz cx="7077075" cy="9393238"/>
  <p:embeddedFontLst>
    <p:embeddedFont>
      <p:font typeface="Calibri" pitchFamily="34" charset="0"/>
      <p:regular r:id="rId65"/>
      <p:bold r:id="rId66"/>
      <p:italic r:id="rId67"/>
      <p:boldItalic r:id="rId68"/>
    </p:embeddedFont>
    <p:embeddedFont>
      <p:font typeface="Arial Black" pitchFamily="34" charset="0"/>
      <p:bold r:id="rId6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41" d="100"/>
          <a:sy n="141" d="100"/>
        </p:scale>
        <p:origin x="-36" y="-18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font" Target="fonts/font4.fntdata"/><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1.fntdata"/><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3.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3/24/2013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3/24/2013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3/24/2013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3/24/2013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wordsfitlyspoken.org/audio/earnhart/943A%20-%20The%20Nature%20and%20Work%20of%20the%20Holy%20Spirit.mp3" TargetMode="External"/><Relationship Id="rId2" Type="http://schemas.openxmlformats.org/officeDocument/2006/relationships/hyperlink" Target="http://www.wordsfitlyspoken.org/audio/earnhart/886B%20-%20The%20Holy%20Spirit%20and%20His%20Work.mp3" TargetMode="External"/><Relationship Id="rId1" Type="http://schemas.openxmlformats.org/officeDocument/2006/relationships/slideLayout" Target="../slideLayouts/slideLayout2.xml"/><Relationship Id="rId6" Type="http://schemas.openxmlformats.org/officeDocument/2006/relationships/hyperlink" Target="http://www.wordsfitlyspoken.org/audio/misc" TargetMode="External"/><Relationship Id="rId5" Type="http://schemas.openxmlformats.org/officeDocument/2006/relationships/hyperlink" Target="http://www.wordsfitlyspoken.org/audio/turner/Robert%20Turner%20-%20Indwelling%20of%20the%20Holy%20Spirit.mp3" TargetMode="External"/><Relationship Id="rId4" Type="http://schemas.openxmlformats.org/officeDocument/2006/relationships/hyperlink" Target="http://www.wordsfitlyspoken.org/audio/earnhart/1595B%20-%20Nature%20and%20Character%20of%20the%20Holy%20Spirit.mp3"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Was Judas’ Office Vacated?</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b="0" i="1" dirty="0" smtClean="0"/>
              <a:t>“Men </a:t>
            </a:r>
            <a:r>
              <a:rPr lang="en-US" b="0" i="1" dirty="0"/>
              <a:t>and brethren, this </a:t>
            </a:r>
            <a:r>
              <a:rPr lang="en-US" i="1" dirty="0"/>
              <a:t>Scripture had to be fulfilled</a:t>
            </a:r>
            <a:r>
              <a:rPr lang="en-US" b="0" i="1" dirty="0"/>
              <a:t>, which the Holy Spirit spoke before by the mouth of David </a:t>
            </a:r>
            <a:r>
              <a:rPr lang="en-US" i="1" dirty="0"/>
              <a:t>concerning </a:t>
            </a:r>
            <a:r>
              <a:rPr lang="en-US" i="1" u="sng" dirty="0"/>
              <a:t>Judas</a:t>
            </a:r>
            <a:r>
              <a:rPr lang="en-US" b="0" i="1" dirty="0"/>
              <a:t>, who became a guide to those who arrested Jesus</a:t>
            </a:r>
            <a:r>
              <a:rPr lang="en-US" b="0" i="1" dirty="0" smtClean="0"/>
              <a:t>; for </a:t>
            </a:r>
            <a:r>
              <a:rPr lang="en-US" i="1" dirty="0"/>
              <a:t>he </a:t>
            </a:r>
            <a:r>
              <a:rPr lang="en-US" i="1" u="sng" dirty="0"/>
              <a:t>was</a:t>
            </a:r>
            <a:r>
              <a:rPr lang="en-US" i="1" dirty="0"/>
              <a:t> numbered with us and </a:t>
            </a:r>
            <a:r>
              <a:rPr lang="en-US" i="1" u="sng" dirty="0"/>
              <a:t>obtained</a:t>
            </a:r>
            <a:r>
              <a:rPr lang="en-US" i="1" dirty="0"/>
              <a:t> a part in this </a:t>
            </a:r>
            <a:r>
              <a:rPr lang="en-US" i="1" dirty="0" smtClean="0"/>
              <a:t>ministry</a:t>
            </a:r>
            <a:r>
              <a:rPr lang="en-US" b="0" i="1" dirty="0" smtClean="0"/>
              <a:t>. … For </a:t>
            </a:r>
            <a:r>
              <a:rPr lang="en-US" b="0" i="1" dirty="0"/>
              <a:t>it is written in the book of Psalms</a:t>
            </a:r>
            <a:r>
              <a:rPr lang="en-US" b="0" i="1" dirty="0" smtClean="0"/>
              <a:t>: ‘Let </a:t>
            </a:r>
            <a:r>
              <a:rPr lang="en-US" b="0" i="1" dirty="0"/>
              <a:t>his dwelling place be desolate, And let no one live in </a:t>
            </a:r>
            <a:r>
              <a:rPr lang="en-US" b="0" i="1" dirty="0" smtClean="0"/>
              <a:t>it’; </a:t>
            </a:r>
            <a:r>
              <a:rPr lang="en-US" b="0" i="1" dirty="0"/>
              <a:t>and</a:t>
            </a:r>
            <a:r>
              <a:rPr lang="en-US" b="0" i="1" dirty="0" smtClean="0"/>
              <a:t>, ‘</a:t>
            </a:r>
            <a:r>
              <a:rPr lang="en-US" i="1" dirty="0" smtClean="0"/>
              <a:t>Let </a:t>
            </a:r>
            <a:r>
              <a:rPr lang="en-US" i="1" dirty="0"/>
              <a:t>another take </a:t>
            </a:r>
            <a:r>
              <a:rPr lang="en-US" i="1" u="sng" dirty="0"/>
              <a:t>his office</a:t>
            </a:r>
            <a:r>
              <a:rPr lang="en-US" b="0" i="1" dirty="0" smtClean="0"/>
              <a:t>.’” … And </a:t>
            </a:r>
            <a:r>
              <a:rPr lang="en-US" b="0" i="1" dirty="0"/>
              <a:t>they prayed and said, </a:t>
            </a:r>
            <a:r>
              <a:rPr lang="en-US" b="0" i="1" dirty="0" smtClean="0"/>
              <a:t>“You</a:t>
            </a:r>
            <a:r>
              <a:rPr lang="en-US" b="0" i="1" dirty="0"/>
              <a:t>, O Lord, who know the hearts of all, show which of these two You have </a:t>
            </a:r>
            <a:r>
              <a:rPr lang="en-US" b="0" i="1" dirty="0" smtClean="0"/>
              <a:t>chosen to </a:t>
            </a:r>
            <a:r>
              <a:rPr lang="en-US" b="0" i="1" dirty="0"/>
              <a:t>take part in </a:t>
            </a:r>
            <a:r>
              <a:rPr lang="en-US" i="1" dirty="0"/>
              <a:t>this ministry and apostleship from which </a:t>
            </a:r>
            <a:r>
              <a:rPr lang="en-US" i="1" u="sng" dirty="0"/>
              <a:t>Judas by transgression fell</a:t>
            </a:r>
            <a:r>
              <a:rPr lang="en-US" b="0" i="1" dirty="0"/>
              <a:t>, that he might go to his own place</a:t>
            </a:r>
            <a:r>
              <a:rPr lang="en-US" b="0" i="1" dirty="0" smtClean="0"/>
              <a:t>.” </a:t>
            </a:r>
            <a:r>
              <a:rPr lang="en-US" b="0" dirty="0"/>
              <a:t>(</a:t>
            </a:r>
            <a:r>
              <a:rPr lang="en-US" dirty="0">
                <a:solidFill>
                  <a:schemeClr val="tx2"/>
                </a:solidFill>
              </a:rPr>
              <a:t>Acts </a:t>
            </a:r>
            <a:r>
              <a:rPr lang="en-US" dirty="0" smtClean="0">
                <a:solidFill>
                  <a:schemeClr val="tx2"/>
                </a:solidFill>
              </a:rPr>
              <a:t>1:16-25</a:t>
            </a:r>
            <a:r>
              <a:rPr lang="en-US" b="0" dirty="0" smtClean="0"/>
              <a:t>)</a:t>
            </a:r>
          </a:p>
          <a:p>
            <a:pPr marL="342900" indent="-342900">
              <a:spcBef>
                <a:spcPts val="200"/>
              </a:spcBef>
              <a:spcAft>
                <a:spcPts val="200"/>
              </a:spcAft>
              <a:buFont typeface="Arial" pitchFamily="34" charset="0"/>
              <a:buChar char="•"/>
            </a:pPr>
            <a:r>
              <a:rPr lang="en-US" b="0" dirty="0" smtClean="0"/>
              <a:t>Did Scripture foretell or authorize replacement of </a:t>
            </a:r>
            <a:r>
              <a:rPr lang="en-US" i="1" dirty="0" smtClean="0"/>
              <a:t>other</a:t>
            </a:r>
            <a:r>
              <a:rPr lang="en-US" b="0" dirty="0" smtClean="0"/>
              <a:t> apostles?</a:t>
            </a:r>
          </a:p>
          <a:p>
            <a:pPr marL="342900" indent="-342900">
              <a:spcBef>
                <a:spcPts val="200"/>
              </a:spcBef>
              <a:spcAft>
                <a:spcPts val="200"/>
              </a:spcAft>
              <a:buFont typeface="Arial" pitchFamily="34" charset="0"/>
              <a:buChar char="•"/>
            </a:pPr>
            <a:r>
              <a:rPr lang="en-US" b="0" dirty="0" smtClean="0"/>
              <a:t>Death did not end Judas’ term!</a:t>
            </a:r>
          </a:p>
          <a:p>
            <a:pPr marL="342900" indent="-342900">
              <a:spcBef>
                <a:spcPts val="200"/>
              </a:spcBef>
              <a:spcAft>
                <a:spcPts val="200"/>
              </a:spcAft>
              <a:buFont typeface="Arial" pitchFamily="34" charset="0"/>
              <a:buChar char="•"/>
            </a:pPr>
            <a:r>
              <a:rPr lang="en-US" b="0" dirty="0" smtClean="0"/>
              <a:t>Judas forfeited his office through fatal sin and suicide!</a:t>
            </a:r>
          </a:p>
          <a:p>
            <a:pPr marL="342900" indent="-342900">
              <a:spcBef>
                <a:spcPts val="200"/>
              </a:spcBef>
              <a:spcAft>
                <a:spcPts val="200"/>
              </a:spcAft>
              <a:buFont typeface="Arial" pitchFamily="34" charset="0"/>
              <a:buChar char="•"/>
            </a:pPr>
            <a:r>
              <a:rPr lang="en-US" b="0" dirty="0" smtClean="0"/>
              <a:t>Therefore, other apostles’ offices are still held, unless likewise </a:t>
            </a:r>
            <a:r>
              <a:rPr lang="en-US" b="0" i="1" dirty="0" smtClean="0"/>
              <a:t>“fell”</a:t>
            </a:r>
            <a:r>
              <a:rPr lang="en-US"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36702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Paul?</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3"/>
            </a:pPr>
            <a:r>
              <a:rPr lang="en-US" sz="2200" b="0" dirty="0" smtClean="0"/>
              <a:t>“</a:t>
            </a:r>
            <a:r>
              <a:rPr lang="en-US" sz="2200" b="0" dirty="0"/>
              <a:t>If Matthias was supposed to be the last of the 12 apostles, then how did Paul become an apostle </a:t>
            </a:r>
            <a:r>
              <a:rPr lang="en-US" sz="2200" i="1" dirty="0"/>
              <a:t>after</a:t>
            </a:r>
            <a:r>
              <a:rPr lang="en-US" sz="2200" b="0" dirty="0"/>
              <a:t> Matthias (</a:t>
            </a:r>
            <a:r>
              <a:rPr lang="en-US" sz="2200" dirty="0">
                <a:solidFill>
                  <a:schemeClr val="tx2"/>
                </a:solidFill>
              </a:rPr>
              <a:t>II Corinthians 1:1; 11:5</a:t>
            </a:r>
            <a:r>
              <a:rPr lang="en-US" sz="2200" b="0" dirty="0"/>
              <a:t>)?”</a:t>
            </a:r>
            <a:endParaRPr lang="en-US" sz="2200" b="0" dirty="0" smtClean="0"/>
          </a:p>
          <a:p>
            <a:pPr>
              <a:spcBef>
                <a:spcPts val="200"/>
              </a:spcBef>
              <a:spcAft>
                <a:spcPts val="200"/>
              </a:spcAft>
            </a:pPr>
            <a:r>
              <a:rPr lang="en-US" sz="2200" i="1" dirty="0"/>
              <a:t>Paul, an </a:t>
            </a:r>
            <a:r>
              <a:rPr lang="en-US" sz="2200" i="1" u="sng" dirty="0"/>
              <a:t>apostle</a:t>
            </a:r>
            <a:r>
              <a:rPr lang="en-US" sz="2200" i="1" dirty="0"/>
              <a:t> of Jesus Christ </a:t>
            </a:r>
            <a:r>
              <a:rPr lang="en-US" sz="2200" b="0" i="1" dirty="0"/>
              <a:t>by the will of God, </a:t>
            </a:r>
            <a:r>
              <a:rPr lang="en-US" sz="2200" b="0" i="1" dirty="0" smtClean="0"/>
              <a:t>…</a:t>
            </a:r>
            <a:r>
              <a:rPr lang="en-US" sz="2200" b="0" dirty="0" smtClean="0"/>
              <a:t> </a:t>
            </a:r>
            <a:r>
              <a:rPr lang="en-US" sz="2200" b="0" dirty="0"/>
              <a:t>(</a:t>
            </a:r>
            <a:r>
              <a:rPr lang="en-US" sz="2200" dirty="0">
                <a:solidFill>
                  <a:schemeClr val="tx2"/>
                </a:solidFill>
              </a:rPr>
              <a:t>II Corinthians </a:t>
            </a:r>
            <a:r>
              <a:rPr lang="en-US" sz="2200" dirty="0" smtClean="0">
                <a:solidFill>
                  <a:schemeClr val="tx2"/>
                </a:solidFill>
              </a:rPr>
              <a:t>1:1</a:t>
            </a:r>
            <a:r>
              <a:rPr lang="en-US" sz="2200" b="0" dirty="0" smtClean="0"/>
              <a:t>)</a:t>
            </a:r>
            <a:endParaRPr lang="en-US" sz="2200" b="0" dirty="0"/>
          </a:p>
          <a:p>
            <a:pPr>
              <a:spcBef>
                <a:spcPts val="200"/>
              </a:spcBef>
              <a:spcAft>
                <a:spcPts val="200"/>
              </a:spcAft>
            </a:pPr>
            <a:r>
              <a:rPr lang="en-US" sz="2200" b="0" i="1" dirty="0" smtClean="0"/>
              <a:t>For </a:t>
            </a:r>
            <a:r>
              <a:rPr lang="en-US" sz="2200" b="0" i="1" dirty="0"/>
              <a:t>I consider that </a:t>
            </a:r>
            <a:r>
              <a:rPr lang="en-US" sz="2200" i="1" dirty="0"/>
              <a:t>I am not at all inferior to the most eminent apostles</a:t>
            </a:r>
            <a:r>
              <a:rPr lang="en-US" sz="2200" b="0" i="1" dirty="0"/>
              <a:t>. </a:t>
            </a:r>
            <a:r>
              <a:rPr lang="en-US" sz="2200" b="0" dirty="0"/>
              <a:t>(</a:t>
            </a:r>
            <a:r>
              <a:rPr lang="en-US" sz="2200" dirty="0">
                <a:solidFill>
                  <a:schemeClr val="tx2"/>
                </a:solidFill>
              </a:rPr>
              <a:t>II Corinthians </a:t>
            </a:r>
            <a:r>
              <a:rPr lang="en-US" sz="2200" dirty="0" smtClean="0">
                <a:solidFill>
                  <a:schemeClr val="tx2"/>
                </a:solidFill>
              </a:rPr>
              <a:t>11:5</a:t>
            </a:r>
            <a:r>
              <a:rPr lang="en-US" sz="2200" b="0" dirty="0" smtClean="0"/>
              <a:t>)</a:t>
            </a:r>
          </a:p>
          <a:p>
            <a:pPr>
              <a:spcBef>
                <a:spcPts val="200"/>
              </a:spcBef>
              <a:spcAft>
                <a:spcPts val="200"/>
              </a:spcAft>
            </a:pPr>
            <a:r>
              <a:rPr lang="en-US" sz="2200" b="0" i="1" dirty="0" smtClean="0"/>
              <a:t>I </a:t>
            </a:r>
            <a:r>
              <a:rPr lang="en-US" sz="2200" b="0" i="1" dirty="0"/>
              <a:t>have become a fool in boasting; you have compelled me. For I ought to have been commended by you; for </a:t>
            </a:r>
            <a:r>
              <a:rPr lang="en-US" sz="2200" i="1" dirty="0"/>
              <a:t>in nothing was I behind the most eminent apostles</a:t>
            </a:r>
            <a:r>
              <a:rPr lang="en-US" sz="2200" b="0" i="1" dirty="0"/>
              <a:t>, though I am nothing</a:t>
            </a:r>
            <a:r>
              <a:rPr lang="en-US" sz="2200" b="0" i="1" dirty="0" smtClean="0"/>
              <a:t>.  </a:t>
            </a:r>
            <a:r>
              <a:rPr lang="en-US" sz="2200" i="1" dirty="0" smtClean="0"/>
              <a:t>Truly </a:t>
            </a:r>
            <a:r>
              <a:rPr lang="en-US" sz="2200" i="1" dirty="0"/>
              <a:t>the </a:t>
            </a:r>
            <a:r>
              <a:rPr lang="en-US" sz="2200" i="1" u="sng" dirty="0"/>
              <a:t>signs of an apostle</a:t>
            </a:r>
            <a:r>
              <a:rPr lang="en-US" sz="2200" i="1" dirty="0"/>
              <a:t> were accomplished among you</a:t>
            </a:r>
            <a:r>
              <a:rPr lang="en-US" sz="2200" b="0" i="1" dirty="0"/>
              <a:t> with all perseverance, in signs and wonders and mighty deeds. </a:t>
            </a:r>
            <a:r>
              <a:rPr lang="en-US" sz="2200" b="0" dirty="0"/>
              <a:t>(</a:t>
            </a:r>
            <a:r>
              <a:rPr lang="en-US" sz="2200" dirty="0">
                <a:solidFill>
                  <a:schemeClr val="tx2"/>
                </a:solidFill>
              </a:rPr>
              <a:t>II Corinthians </a:t>
            </a:r>
            <a:r>
              <a:rPr lang="en-US" sz="2200" dirty="0" smtClean="0">
                <a:solidFill>
                  <a:schemeClr val="tx2"/>
                </a:solidFill>
              </a:rPr>
              <a:t>12:11-12</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00660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“As One Born Out of Due Time”</a:t>
            </a:r>
            <a:endParaRPr lang="en-US" i="1" dirty="0"/>
          </a:p>
        </p:txBody>
      </p:sp>
      <p:sp>
        <p:nvSpPr>
          <p:cNvPr id="3" name="Content Placeholder 2"/>
          <p:cNvSpPr>
            <a:spLocks noGrp="1"/>
          </p:cNvSpPr>
          <p:nvPr>
            <p:ph idx="1"/>
          </p:nvPr>
        </p:nvSpPr>
        <p:spPr/>
        <p:txBody>
          <a:bodyPr>
            <a:normAutofit/>
          </a:bodyPr>
          <a:lstStyle/>
          <a:p>
            <a:r>
              <a:rPr lang="en-US" sz="2400" b="0" i="1" dirty="0"/>
              <a:t>For I delivered to you first of all that which I also received: that Christ died for our sins according to the Scriptures</a:t>
            </a:r>
            <a:r>
              <a:rPr lang="en-US" sz="2400" b="0" i="1" dirty="0" smtClean="0"/>
              <a:t>, and </a:t>
            </a:r>
            <a:r>
              <a:rPr lang="en-US" sz="2400" b="0" i="1" dirty="0"/>
              <a:t>that He was buried, and that He </a:t>
            </a:r>
            <a:r>
              <a:rPr lang="en-US" sz="2400" i="1" dirty="0"/>
              <a:t>rose again the third day according to the Scriptures</a:t>
            </a:r>
            <a:r>
              <a:rPr lang="en-US" sz="2400" b="0" i="1" dirty="0" smtClean="0"/>
              <a:t>, and </a:t>
            </a:r>
            <a:r>
              <a:rPr lang="en-US" sz="2400" b="0" i="1" dirty="0"/>
              <a:t>that He was </a:t>
            </a:r>
            <a:r>
              <a:rPr lang="en-US" sz="2400" i="1" dirty="0"/>
              <a:t>seen by </a:t>
            </a:r>
            <a:r>
              <a:rPr lang="en-US" sz="2400" i="1" dirty="0" err="1"/>
              <a:t>Cephas</a:t>
            </a:r>
            <a:r>
              <a:rPr lang="en-US" sz="2400" i="1" dirty="0"/>
              <a:t>, then by the twelve</a:t>
            </a:r>
            <a:r>
              <a:rPr lang="en-US" sz="2400" b="0" i="1" dirty="0" smtClean="0"/>
              <a:t>.  After </a:t>
            </a:r>
            <a:r>
              <a:rPr lang="en-US" sz="2400" b="0" i="1" dirty="0"/>
              <a:t>that He was </a:t>
            </a:r>
            <a:r>
              <a:rPr lang="en-US" sz="2400" i="1" dirty="0"/>
              <a:t>seen by over five hundred brethren at once</a:t>
            </a:r>
            <a:r>
              <a:rPr lang="en-US" sz="2400" b="0" i="1" dirty="0"/>
              <a:t>, of whom the greater part remain to the present, but some have fallen asleep</a:t>
            </a:r>
            <a:r>
              <a:rPr lang="en-US" sz="2400" b="0" i="1" dirty="0" smtClean="0"/>
              <a:t>. After </a:t>
            </a:r>
            <a:r>
              <a:rPr lang="en-US" sz="2400" b="0" i="1" dirty="0"/>
              <a:t>that He was </a:t>
            </a:r>
            <a:r>
              <a:rPr lang="en-US" sz="2400" i="1" dirty="0"/>
              <a:t>seen by James, then by all the apostles</a:t>
            </a:r>
            <a:r>
              <a:rPr lang="en-US" sz="2400" i="1" dirty="0" smtClean="0"/>
              <a:t>. Then </a:t>
            </a:r>
            <a:r>
              <a:rPr lang="en-US" sz="2400" i="1" u="sng" dirty="0"/>
              <a:t>last of all</a:t>
            </a:r>
            <a:r>
              <a:rPr lang="en-US" sz="2400" i="1" dirty="0"/>
              <a:t> He was seen by me also, as by </a:t>
            </a:r>
            <a:r>
              <a:rPr lang="en-US" sz="2400" i="1" u="sng" dirty="0"/>
              <a:t>one born out of due time</a:t>
            </a:r>
            <a:r>
              <a:rPr lang="en-US" sz="2400" b="0" i="1" dirty="0" smtClean="0"/>
              <a:t>.  </a:t>
            </a:r>
            <a:r>
              <a:rPr lang="en-US" sz="2400" b="0" dirty="0" smtClean="0"/>
              <a:t>(</a:t>
            </a:r>
            <a:r>
              <a:rPr lang="en-US" sz="2400" dirty="0">
                <a:solidFill>
                  <a:schemeClr val="tx2"/>
                </a:solidFill>
              </a:rPr>
              <a:t>I Corinthians </a:t>
            </a:r>
            <a:r>
              <a:rPr lang="en-US" sz="2400" dirty="0" smtClean="0">
                <a:solidFill>
                  <a:schemeClr val="tx2"/>
                </a:solidFill>
              </a:rPr>
              <a:t>15:3-8</a:t>
            </a:r>
            <a:r>
              <a:rPr lang="en-US" sz="2400" b="0" dirty="0" smtClean="0"/>
              <a:t>)</a:t>
            </a:r>
            <a:endParaRPr lang="en-US" sz="2400" b="0" dirty="0"/>
          </a:p>
          <a:p>
            <a:pPr marL="342900" indent="-342900">
              <a:buFont typeface="Arial" pitchFamily="34" charset="0"/>
              <a:buChar char="•"/>
            </a:pPr>
            <a:r>
              <a:rPr lang="en-US" sz="2400" b="0" dirty="0" smtClean="0"/>
              <a:t>If Paul was last witness, how can any now be qualified?</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90680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Consistency, Consistency, …</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i="1" dirty="0" smtClean="0"/>
              <a:t>Question:</a:t>
            </a:r>
            <a:r>
              <a:rPr lang="en-US" sz="2400" dirty="0" smtClean="0"/>
              <a:t>  </a:t>
            </a:r>
            <a:r>
              <a:rPr lang="en-US" sz="2400" b="0" dirty="0" smtClean="0"/>
              <a:t>What about “</a:t>
            </a:r>
            <a:r>
              <a:rPr lang="en-US" sz="2400" b="0" i="1" dirty="0" smtClean="0"/>
              <a:t>sitting </a:t>
            </a:r>
            <a:r>
              <a:rPr lang="en-US" sz="2400" b="0" i="1" dirty="0"/>
              <a:t>on </a:t>
            </a:r>
            <a:r>
              <a:rPr lang="en-US" sz="2400" i="1" u="sng" dirty="0"/>
              <a:t>twelve</a:t>
            </a:r>
            <a:r>
              <a:rPr lang="en-US" sz="2400" b="0" i="1" dirty="0"/>
              <a:t> thrones, judging the </a:t>
            </a:r>
            <a:r>
              <a:rPr lang="en-US" sz="2400" i="1" u="sng" dirty="0"/>
              <a:t>twelve</a:t>
            </a:r>
            <a:r>
              <a:rPr lang="en-US" sz="2400" i="1" dirty="0"/>
              <a:t> tribes of </a:t>
            </a:r>
            <a:r>
              <a:rPr lang="en-US" sz="2400" i="1" dirty="0" smtClean="0"/>
              <a:t>Israel</a:t>
            </a:r>
            <a:r>
              <a:rPr lang="en-US" sz="2400" b="0" i="1" dirty="0" smtClean="0"/>
              <a:t>”</a:t>
            </a:r>
            <a:r>
              <a:rPr lang="en-US" sz="2400" b="0" dirty="0" smtClean="0"/>
              <a:t> (</a:t>
            </a:r>
            <a:r>
              <a:rPr lang="en-US" sz="2400" dirty="0" smtClean="0">
                <a:solidFill>
                  <a:schemeClr val="tx2"/>
                </a:solidFill>
              </a:rPr>
              <a:t>Matthew 19:28</a:t>
            </a:r>
            <a:r>
              <a:rPr lang="en-US" sz="2400" b="0" dirty="0" smtClean="0"/>
              <a:t>).</a:t>
            </a:r>
          </a:p>
          <a:p>
            <a:pPr marL="342900" indent="-342900">
              <a:spcBef>
                <a:spcPts val="200"/>
              </a:spcBef>
              <a:spcAft>
                <a:spcPts val="200"/>
              </a:spcAft>
              <a:buFont typeface="Arial" pitchFamily="34" charset="0"/>
              <a:buChar char="•"/>
            </a:pPr>
            <a:r>
              <a:rPr lang="en-US" sz="2400" i="1" dirty="0" smtClean="0"/>
              <a:t>Answer #1:</a:t>
            </a:r>
            <a:r>
              <a:rPr lang="en-US" sz="2400" b="0" dirty="0" smtClean="0"/>
              <a:t>  How many tribes did Israel have? … 13!</a:t>
            </a:r>
          </a:p>
          <a:p>
            <a:pPr>
              <a:spcBef>
                <a:spcPts val="200"/>
              </a:spcBef>
              <a:spcAft>
                <a:spcPts val="200"/>
              </a:spcAft>
            </a:pPr>
            <a:r>
              <a:rPr lang="en-US" sz="2400" b="0" i="1" dirty="0" smtClean="0"/>
              <a:t>Then </a:t>
            </a:r>
            <a:r>
              <a:rPr lang="en-US" sz="2400" b="0" i="1" dirty="0"/>
              <a:t>Jacob said to Joseph: </a:t>
            </a:r>
            <a:r>
              <a:rPr lang="en-US" sz="2400" b="0" i="1" dirty="0" smtClean="0"/>
              <a:t>“… And </a:t>
            </a:r>
            <a:r>
              <a:rPr lang="en-US" sz="2400" b="0" i="1" dirty="0"/>
              <a:t>now </a:t>
            </a:r>
            <a:r>
              <a:rPr lang="en-US" sz="2400" i="1" dirty="0"/>
              <a:t>your two sons, Ephraim and Manasseh</a:t>
            </a:r>
            <a:r>
              <a:rPr lang="en-US" sz="2400" b="0" i="1" dirty="0"/>
              <a:t>, who were born to you in the land of Egypt before I came to you in Egypt, </a:t>
            </a:r>
            <a:r>
              <a:rPr lang="en-US" sz="2400" i="1" dirty="0"/>
              <a:t>are mine; </a:t>
            </a:r>
            <a:r>
              <a:rPr lang="en-US" sz="2400" i="1" u="sng" dirty="0"/>
              <a:t>as Reuben and Simeon, they shall be mine</a:t>
            </a:r>
            <a:r>
              <a:rPr lang="en-US" sz="2400" b="0" i="1" dirty="0" smtClean="0"/>
              <a:t>.  Your </a:t>
            </a:r>
            <a:r>
              <a:rPr lang="en-US" sz="2400" b="0" i="1" dirty="0"/>
              <a:t>offspring whom you beget after them shall be yours; they will be </a:t>
            </a:r>
            <a:r>
              <a:rPr lang="en-US" sz="2400" i="1" dirty="0"/>
              <a:t>called by the name of their brothers in their inheritance</a:t>
            </a:r>
            <a:r>
              <a:rPr lang="en-US" sz="2400" b="0" i="1" dirty="0" smtClean="0"/>
              <a:t>. … Moreover </a:t>
            </a:r>
            <a:r>
              <a:rPr lang="en-US" sz="2400" b="0" i="1" dirty="0"/>
              <a:t>I have given to you </a:t>
            </a:r>
            <a:r>
              <a:rPr lang="en-US" sz="2400" i="1" dirty="0"/>
              <a:t>one portion above your brothers</a:t>
            </a:r>
            <a:r>
              <a:rPr lang="en-US" sz="2400" b="0" i="1" dirty="0"/>
              <a:t>, which I took from the hand of the Amorite with my sword and my bow</a:t>
            </a:r>
            <a:r>
              <a:rPr lang="en-US" sz="2400" b="0" i="1" dirty="0" smtClean="0"/>
              <a:t>.”</a:t>
            </a:r>
            <a:r>
              <a:rPr lang="en-US" sz="2400" b="0" dirty="0"/>
              <a:t> (</a:t>
            </a:r>
            <a:r>
              <a:rPr lang="en-US" sz="2400" dirty="0">
                <a:solidFill>
                  <a:schemeClr val="tx2"/>
                </a:solidFill>
              </a:rPr>
              <a:t>Genesis </a:t>
            </a:r>
            <a:r>
              <a:rPr lang="en-US" sz="2400" dirty="0" smtClean="0">
                <a:solidFill>
                  <a:schemeClr val="tx2"/>
                </a:solidFill>
              </a:rPr>
              <a:t>48:1-22</a:t>
            </a:r>
            <a:r>
              <a:rPr lang="en-US" sz="2400" b="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04838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3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James and Barnabas?</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4"/>
            </a:pPr>
            <a:r>
              <a:rPr lang="en-US" sz="2400" b="0" dirty="0"/>
              <a:t>“Were not James, </a:t>
            </a:r>
            <a:r>
              <a:rPr lang="en-US" sz="2400" b="0" i="1" dirty="0"/>
              <a:t>“the Lord’s brother”</a:t>
            </a:r>
            <a:r>
              <a:rPr lang="en-US" sz="2400" b="0" dirty="0"/>
              <a:t>, and Barnabas </a:t>
            </a:r>
            <a:r>
              <a:rPr lang="en-US" sz="2400" i="1" dirty="0"/>
              <a:t>also</a:t>
            </a:r>
            <a:r>
              <a:rPr lang="en-US" sz="2400" b="0" dirty="0"/>
              <a:t> called apostles by inspiration (</a:t>
            </a:r>
            <a:r>
              <a:rPr lang="en-US" sz="2400" dirty="0">
                <a:solidFill>
                  <a:schemeClr val="tx2"/>
                </a:solidFill>
              </a:rPr>
              <a:t>Galatians 1:19; Acts 14:14</a:t>
            </a:r>
            <a:r>
              <a:rPr lang="en-US" sz="2400" b="0" dirty="0"/>
              <a:t>)?  Doesn’t that make for a total of at least </a:t>
            </a:r>
            <a:r>
              <a:rPr lang="en-US" sz="2400" i="1" u="sng" dirty="0"/>
              <a:t>16</a:t>
            </a:r>
            <a:r>
              <a:rPr lang="en-US" sz="2400" b="0" dirty="0"/>
              <a:t> apostles according to the Bible</a:t>
            </a:r>
            <a:r>
              <a:rPr lang="en-US" sz="2400" b="0" dirty="0" smtClean="0"/>
              <a:t>?”</a:t>
            </a:r>
          </a:p>
          <a:p>
            <a:pPr marL="346075" indent="-346075">
              <a:spcBef>
                <a:spcPts val="300"/>
              </a:spcBef>
              <a:spcAft>
                <a:spcPts val="300"/>
              </a:spcAft>
              <a:buFont typeface="Arial" pitchFamily="34" charset="0"/>
              <a:buChar char="•"/>
            </a:pPr>
            <a:r>
              <a:rPr lang="en-US" sz="2400" b="0" dirty="0" smtClean="0"/>
              <a:t>There are few if any </a:t>
            </a:r>
            <a:r>
              <a:rPr lang="en-US" sz="2400" i="1" dirty="0" smtClean="0"/>
              <a:t>invented</a:t>
            </a:r>
            <a:r>
              <a:rPr lang="en-US" sz="2400" b="0" dirty="0" smtClean="0"/>
              <a:t> words in the Bible:</a:t>
            </a:r>
          </a:p>
          <a:p>
            <a:pPr marL="803275" lvl="1" indent="-346075">
              <a:spcBef>
                <a:spcPts val="300"/>
              </a:spcBef>
              <a:spcAft>
                <a:spcPts val="300"/>
              </a:spcAft>
            </a:pPr>
            <a:r>
              <a:rPr lang="en-US" sz="2400" b="0" i="1" dirty="0" smtClean="0"/>
              <a:t>Deacon →  Servant</a:t>
            </a:r>
          </a:p>
          <a:p>
            <a:pPr marL="803275" lvl="1" indent="-346075">
              <a:spcBef>
                <a:spcPts val="300"/>
              </a:spcBef>
              <a:spcAft>
                <a:spcPts val="300"/>
              </a:spcAft>
            </a:pPr>
            <a:r>
              <a:rPr lang="en-US" sz="2400" i="1" dirty="0" smtClean="0"/>
              <a:t>Evangelist → Bringer of Good Tidings</a:t>
            </a:r>
          </a:p>
          <a:p>
            <a:pPr marL="803275" lvl="1" indent="-346075">
              <a:spcBef>
                <a:spcPts val="300"/>
              </a:spcBef>
              <a:spcAft>
                <a:spcPts val="300"/>
              </a:spcAft>
            </a:pPr>
            <a:r>
              <a:rPr lang="en-US" sz="2400" b="0" i="1" dirty="0" smtClean="0"/>
              <a:t>Baptism </a:t>
            </a:r>
            <a:r>
              <a:rPr lang="en-US" sz="2400" i="1" dirty="0" smtClean="0"/>
              <a:t>→ Immersion</a:t>
            </a:r>
          </a:p>
          <a:p>
            <a:pPr marL="803275" lvl="1" indent="-346075">
              <a:spcBef>
                <a:spcPts val="300"/>
              </a:spcBef>
              <a:spcAft>
                <a:spcPts val="300"/>
              </a:spcAft>
            </a:pPr>
            <a:r>
              <a:rPr lang="en-US" sz="2400" b="0" i="1" dirty="0" smtClean="0"/>
              <a:t>Apostle </a:t>
            </a:r>
            <a:r>
              <a:rPr lang="en-US" sz="2400" i="1" dirty="0" smtClean="0"/>
              <a:t>→ Ambassador, Emissary; Envoy; Delegate</a:t>
            </a:r>
            <a:endParaRPr lang="en-US" sz="2400" dirty="0" smtClean="0"/>
          </a:p>
          <a:p>
            <a:pPr marL="346075" indent="-346075">
              <a:spcBef>
                <a:spcPts val="300"/>
              </a:spcBef>
              <a:spcAft>
                <a:spcPts val="300"/>
              </a:spcAft>
              <a:buFont typeface="Arial" pitchFamily="34" charset="0"/>
              <a:buChar char="•"/>
            </a:pPr>
            <a:r>
              <a:rPr lang="en-US" sz="2400" b="0" dirty="0" smtClean="0"/>
              <a:t>Must look at context to decide.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00660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par>
                          <p:cTn id="11" fill="hold">
                            <p:stCondLst>
                              <p:cond delay="2000"/>
                            </p:stCondLst>
                            <p:childTnLst>
                              <p:par>
                                <p:cTn id="12" presetID="10" presetClass="entr" presetSubtype="0" fill="hold" nodeType="afterEffect">
                                  <p:stCondLst>
                                    <p:cond delay="15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4000"/>
                            </p:stCondLst>
                            <p:childTnLst>
                              <p:par>
                                <p:cTn id="16" presetID="10" presetClass="entr" presetSubtype="0" fill="hold" nodeType="afterEffect">
                                  <p:stCondLst>
                                    <p:cond delay="15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par>
                          <p:cTn id="19" fill="hold">
                            <p:stCondLst>
                              <p:cond delay="6000"/>
                            </p:stCondLst>
                            <p:childTnLst>
                              <p:par>
                                <p:cTn id="20" presetID="10" presetClass="entr" presetSubtype="0" fill="hold"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Different Missions</a:t>
            </a:r>
            <a:endParaRPr lang="en-US" dirty="0"/>
          </a:p>
        </p:txBody>
      </p:sp>
      <p:sp>
        <p:nvSpPr>
          <p:cNvPr id="3" name="Content Placeholder 2"/>
          <p:cNvSpPr>
            <a:spLocks noGrp="1"/>
          </p:cNvSpPr>
          <p:nvPr>
            <p:ph idx="1"/>
          </p:nvPr>
        </p:nvSpPr>
        <p:spPr/>
        <p:txBody>
          <a:bodyPr/>
          <a:lstStyle/>
          <a:p>
            <a:r>
              <a:rPr lang="en-US" dirty="0" smtClean="0"/>
              <a:t>12 Apostles:  </a:t>
            </a:r>
            <a:r>
              <a:rPr lang="en-US" b="0" i="1" dirty="0" smtClean="0"/>
              <a:t>Later </a:t>
            </a:r>
            <a:r>
              <a:rPr lang="en-US" b="0" i="1" dirty="0"/>
              <a:t>He appeared to the eleven as they sat at the table; and He rebuked their unbelief and hardness of heart, because they did not believe those who had seen Him after He had risen</a:t>
            </a:r>
            <a:r>
              <a:rPr lang="en-US" b="0" i="1" dirty="0" smtClean="0"/>
              <a:t>. And </a:t>
            </a:r>
            <a:r>
              <a:rPr lang="en-US" b="0" i="1" dirty="0"/>
              <a:t>He said to them, </a:t>
            </a:r>
            <a:r>
              <a:rPr lang="en-US" b="0" i="1" dirty="0" smtClean="0"/>
              <a:t>“</a:t>
            </a:r>
            <a:r>
              <a:rPr lang="en-US" i="1" dirty="0" smtClean="0"/>
              <a:t>Go </a:t>
            </a:r>
            <a:r>
              <a:rPr lang="en-US" i="1" dirty="0"/>
              <a:t>into all the world and preach the gospel to every creature</a:t>
            </a:r>
            <a:r>
              <a:rPr lang="en-US" b="0" i="1" dirty="0" smtClean="0"/>
              <a:t>.”</a:t>
            </a:r>
            <a:r>
              <a:rPr lang="en-US" i="1" dirty="0" smtClean="0"/>
              <a:t> </a:t>
            </a:r>
            <a:r>
              <a:rPr lang="en-US" b="0" dirty="0"/>
              <a:t> (</a:t>
            </a:r>
            <a:r>
              <a:rPr lang="en-US" dirty="0">
                <a:solidFill>
                  <a:schemeClr val="tx2"/>
                </a:solidFill>
              </a:rPr>
              <a:t>Mark </a:t>
            </a:r>
            <a:r>
              <a:rPr lang="en-US" dirty="0" smtClean="0">
                <a:solidFill>
                  <a:schemeClr val="tx2"/>
                </a:solidFill>
              </a:rPr>
              <a:t>16:14-15</a:t>
            </a:r>
            <a:r>
              <a:rPr lang="en-US" b="0" dirty="0" smtClean="0"/>
              <a:t>)</a:t>
            </a:r>
          </a:p>
          <a:p>
            <a:r>
              <a:rPr lang="en-US" dirty="0" smtClean="0"/>
              <a:t>James:</a:t>
            </a:r>
            <a:r>
              <a:rPr lang="en-US" b="0" dirty="0" smtClean="0"/>
              <a:t>  He died in Jerusalem and was always in Jerusalem (</a:t>
            </a:r>
            <a:r>
              <a:rPr lang="en-US" dirty="0" smtClean="0">
                <a:solidFill>
                  <a:schemeClr val="tx2"/>
                </a:solidFill>
              </a:rPr>
              <a:t>Acts 12:17; 15:13; 21:18; Galatians 1:19; 2:9, 12; I Corinthians 15:7</a:t>
            </a:r>
            <a:r>
              <a:rPr lang="en-US" b="0" dirty="0" smtClean="0"/>
              <a:t>).</a:t>
            </a:r>
          </a:p>
          <a:p>
            <a:r>
              <a:rPr lang="en-US" dirty="0" smtClean="0"/>
              <a:t>Barnabas:</a:t>
            </a:r>
            <a:r>
              <a:rPr lang="en-US" b="0" dirty="0" smtClean="0"/>
              <a:t>  Was sent by church on Jerusalem and Antioch on various missions (</a:t>
            </a:r>
            <a:r>
              <a:rPr lang="en-US" dirty="0" smtClean="0"/>
              <a:t>Acts 11:22, 30; 13:1-3</a:t>
            </a:r>
            <a:r>
              <a:rPr lang="en-US" b="0" dirty="0" smtClean="0"/>
              <a:t>).</a:t>
            </a:r>
            <a:endParaRPr lang="en-US" b="0" dirty="0"/>
          </a:p>
          <a:p>
            <a:pPr marL="342900" indent="-342900">
              <a:buFont typeface="Arial" pitchFamily="34" charset="0"/>
              <a:buChar char="•"/>
            </a:pPr>
            <a:r>
              <a:rPr lang="en-US" b="0" dirty="0" smtClean="0"/>
              <a:t>James and Barnabas were </a:t>
            </a:r>
            <a:r>
              <a:rPr lang="en-US" b="0" i="1" dirty="0" smtClean="0"/>
              <a:t>“apostles”</a:t>
            </a:r>
            <a:r>
              <a:rPr lang="en-US" b="0" dirty="0" smtClean="0"/>
              <a:t>, but given different missions; therefore, not part of </a:t>
            </a:r>
            <a:r>
              <a:rPr lang="en-US" b="0" i="1" dirty="0" smtClean="0"/>
              <a:t>“the twelve”</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64185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Guiding Me?</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5"/>
            </a:pPr>
            <a:r>
              <a:rPr lang="en-US" sz="2400" b="0" dirty="0"/>
              <a:t>“What do you mean the Holy Spirit is </a:t>
            </a:r>
            <a:r>
              <a:rPr lang="en-US" sz="2400" i="1" dirty="0"/>
              <a:t>not</a:t>
            </a:r>
            <a:r>
              <a:rPr lang="en-US" sz="2400" b="0" dirty="0"/>
              <a:t> guiding </a:t>
            </a:r>
            <a:r>
              <a:rPr lang="en-US" sz="2400" i="1" dirty="0"/>
              <a:t>me</a:t>
            </a:r>
            <a:r>
              <a:rPr lang="en-US" sz="2400" b="0" dirty="0"/>
              <a:t>?  Did not Jesus promise to send the Holy Spirit, the Comforter, who would guide us </a:t>
            </a:r>
            <a:r>
              <a:rPr lang="en-US" sz="2400" b="0" dirty="0" smtClean="0"/>
              <a:t>into </a:t>
            </a:r>
            <a:r>
              <a:rPr lang="en-US" sz="2400" i="1" dirty="0" smtClean="0"/>
              <a:t>all</a:t>
            </a:r>
            <a:r>
              <a:rPr lang="en-US" sz="2400" b="0" dirty="0" smtClean="0"/>
              <a:t> </a:t>
            </a:r>
            <a:r>
              <a:rPr lang="en-US" sz="2400" b="0" dirty="0"/>
              <a:t>truth, help us remember truth, help us understand truth, and help us bear witness of Jesus (</a:t>
            </a:r>
            <a:r>
              <a:rPr lang="en-US" sz="2400" dirty="0">
                <a:solidFill>
                  <a:schemeClr val="tx2"/>
                </a:solidFill>
              </a:rPr>
              <a:t>John 14:16-18, 26; 15:26-27; 16:13-15</a:t>
            </a:r>
            <a:r>
              <a:rPr lang="en-US" sz="2400" b="0" dirty="0"/>
              <a:t>)?”</a:t>
            </a:r>
            <a:endParaRPr lang="en-US" sz="2400" b="0" dirty="0" smtClean="0"/>
          </a:p>
          <a:p>
            <a:pPr marL="346075" indent="-346075">
              <a:spcBef>
                <a:spcPts val="300"/>
              </a:spcBef>
              <a:spcAft>
                <a:spcPts val="300"/>
              </a:spcAft>
              <a:buFont typeface="Arial" pitchFamily="34" charset="0"/>
              <a:buChar char="•"/>
            </a:pPr>
            <a:r>
              <a:rPr lang="en-US" sz="2400" i="1" dirty="0" smtClean="0"/>
              <a:t>Assumption:</a:t>
            </a:r>
            <a:r>
              <a:rPr lang="en-US" sz="2400" b="0" dirty="0" smtClean="0"/>
              <a:t>  The promises found in those verses apply to </a:t>
            </a:r>
            <a:r>
              <a:rPr lang="en-US" sz="2400" i="1" dirty="0" smtClean="0"/>
              <a:t>all</a:t>
            </a:r>
            <a:r>
              <a:rPr lang="en-US" sz="2400" b="0" dirty="0" smtClean="0"/>
              <a:t> Christians throughout </a:t>
            </a:r>
            <a:r>
              <a:rPr lang="en-US" sz="2400" i="1" dirty="0" smtClean="0"/>
              <a:t>all</a:t>
            </a:r>
            <a:r>
              <a:rPr lang="en-US" sz="2400" dirty="0" smtClean="0"/>
              <a:t> </a:t>
            </a:r>
            <a:r>
              <a:rPr lang="en-US" sz="2400" b="0" dirty="0" smtClean="0"/>
              <a:t>time.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07309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Holy Spirit Promised to Apostles</a:t>
            </a:r>
            <a:endParaRPr lang="en-US" sz="3000"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b="0" i="1" dirty="0" smtClean="0"/>
              <a:t>“When </a:t>
            </a:r>
            <a:r>
              <a:rPr lang="en-US" b="0" i="1" dirty="0"/>
              <a:t>evening had come, He sat down </a:t>
            </a:r>
            <a:r>
              <a:rPr lang="en-US" i="1" dirty="0"/>
              <a:t>with the </a:t>
            </a:r>
            <a:r>
              <a:rPr lang="en-US" i="1" u="sng" dirty="0"/>
              <a:t>twelve</a:t>
            </a:r>
            <a:r>
              <a:rPr lang="en-US" b="0" i="1" dirty="0" smtClean="0"/>
              <a:t>.”</a:t>
            </a:r>
            <a:r>
              <a:rPr lang="en-US" b="0" dirty="0" smtClean="0"/>
              <a:t> (</a:t>
            </a:r>
            <a:r>
              <a:rPr lang="en-US" dirty="0" smtClean="0">
                <a:solidFill>
                  <a:schemeClr val="tx2"/>
                </a:solidFill>
              </a:rPr>
              <a:t>Matthew 26:20; Mark 14:17; Luke 22:14-15</a:t>
            </a:r>
            <a:r>
              <a:rPr lang="en-US" b="0" dirty="0" smtClean="0"/>
              <a:t>)</a:t>
            </a:r>
          </a:p>
          <a:p>
            <a:pPr marL="342900" indent="-342900">
              <a:spcBef>
                <a:spcPts val="300"/>
              </a:spcBef>
              <a:spcAft>
                <a:spcPts val="300"/>
              </a:spcAft>
              <a:buFont typeface="Arial" pitchFamily="34" charset="0"/>
              <a:buChar char="•"/>
            </a:pPr>
            <a:r>
              <a:rPr lang="en-US" b="0" dirty="0" smtClean="0"/>
              <a:t>Context of </a:t>
            </a:r>
            <a:r>
              <a:rPr lang="en-US" dirty="0" smtClean="0">
                <a:solidFill>
                  <a:schemeClr val="tx2"/>
                </a:solidFill>
              </a:rPr>
              <a:t>John 13-16 </a:t>
            </a:r>
            <a:r>
              <a:rPr lang="en-US" b="0" dirty="0" smtClean="0"/>
              <a:t>reflects </a:t>
            </a:r>
            <a:r>
              <a:rPr lang="en-US" i="1" dirty="0" smtClean="0"/>
              <a:t>personal</a:t>
            </a:r>
            <a:r>
              <a:rPr lang="en-US" b="0" dirty="0" smtClean="0"/>
              <a:t> discussion with </a:t>
            </a:r>
            <a:r>
              <a:rPr lang="en-US" i="1" dirty="0" smtClean="0"/>
              <a:t>apostles</a:t>
            </a:r>
            <a:r>
              <a:rPr lang="en-US" b="0" dirty="0" smtClean="0"/>
              <a:t>.</a:t>
            </a:r>
          </a:p>
          <a:p>
            <a:pPr>
              <a:spcBef>
                <a:spcPts val="300"/>
              </a:spcBef>
              <a:spcAft>
                <a:spcPts val="300"/>
              </a:spcAft>
            </a:pPr>
            <a:r>
              <a:rPr lang="en-US" dirty="0" smtClean="0">
                <a:solidFill>
                  <a:schemeClr val="tx2"/>
                </a:solidFill>
              </a:rPr>
              <a:t>13:33</a:t>
            </a:r>
            <a:r>
              <a:rPr lang="en-US" b="0" dirty="0" smtClean="0"/>
              <a:t>: </a:t>
            </a:r>
            <a:r>
              <a:rPr lang="en-US" b="0" i="1" dirty="0" smtClean="0"/>
              <a:t>“Little children, I shall </a:t>
            </a:r>
            <a:r>
              <a:rPr lang="en-US" i="1" dirty="0" smtClean="0"/>
              <a:t>be with you a little while longer</a:t>
            </a:r>
            <a:r>
              <a:rPr lang="en-US" b="0" i="1" dirty="0" smtClean="0"/>
              <a:t>.”</a:t>
            </a:r>
            <a:endParaRPr lang="en-US" dirty="0" smtClean="0">
              <a:solidFill>
                <a:schemeClr val="tx2"/>
              </a:solidFill>
            </a:endParaRPr>
          </a:p>
          <a:p>
            <a:pPr>
              <a:spcBef>
                <a:spcPts val="300"/>
              </a:spcBef>
              <a:spcAft>
                <a:spcPts val="300"/>
              </a:spcAft>
            </a:pPr>
            <a:r>
              <a:rPr lang="en-US" dirty="0" smtClean="0">
                <a:solidFill>
                  <a:schemeClr val="tx2"/>
                </a:solidFill>
              </a:rPr>
              <a:t>13:36-38</a:t>
            </a:r>
            <a:r>
              <a:rPr lang="en-US" b="0" dirty="0" smtClean="0"/>
              <a:t>: </a:t>
            </a:r>
            <a:r>
              <a:rPr lang="en-US" b="0" i="1" dirty="0" smtClean="0"/>
              <a:t>“</a:t>
            </a:r>
            <a:r>
              <a:rPr lang="en-US" i="1" dirty="0" smtClean="0"/>
              <a:t>Peter</a:t>
            </a:r>
            <a:r>
              <a:rPr lang="en-US" b="0" i="1" dirty="0" smtClean="0"/>
              <a:t> said to Him, ‘Lord, why can </a:t>
            </a:r>
            <a:r>
              <a:rPr lang="en-US" i="1" dirty="0" smtClean="0"/>
              <a:t>I not follow You </a:t>
            </a:r>
            <a:r>
              <a:rPr lang="en-US" i="1" u="sng" dirty="0" smtClean="0"/>
              <a:t>now</a:t>
            </a:r>
            <a:r>
              <a:rPr lang="en-US" b="0" i="1" dirty="0" smtClean="0"/>
              <a:t>?’”</a:t>
            </a:r>
            <a:endParaRPr lang="en-US" b="0" dirty="0"/>
          </a:p>
          <a:p>
            <a:pPr>
              <a:spcBef>
                <a:spcPts val="300"/>
              </a:spcBef>
              <a:spcAft>
                <a:spcPts val="300"/>
              </a:spcAft>
            </a:pPr>
            <a:r>
              <a:rPr lang="en-US" dirty="0">
                <a:solidFill>
                  <a:schemeClr val="tx2"/>
                </a:solidFill>
              </a:rPr>
              <a:t>14:9</a:t>
            </a:r>
            <a:r>
              <a:rPr lang="en-US" b="0" dirty="0"/>
              <a:t>: </a:t>
            </a:r>
            <a:r>
              <a:rPr lang="en-US" b="0" i="1" dirty="0"/>
              <a:t>“Have I </a:t>
            </a:r>
            <a:r>
              <a:rPr lang="en-US" i="1" dirty="0"/>
              <a:t>been with you so long</a:t>
            </a:r>
            <a:r>
              <a:rPr lang="en-US" b="0" i="1" dirty="0"/>
              <a:t>, and yet </a:t>
            </a:r>
            <a:r>
              <a:rPr lang="en-US" i="1" dirty="0"/>
              <a:t>you</a:t>
            </a:r>
            <a:r>
              <a:rPr lang="en-US" b="0" i="1" dirty="0"/>
              <a:t> have not known Me, </a:t>
            </a:r>
            <a:r>
              <a:rPr lang="en-US" i="1" dirty="0"/>
              <a:t>Philip</a:t>
            </a:r>
            <a:r>
              <a:rPr lang="en-US" b="0" i="1" dirty="0"/>
              <a:t>?”</a:t>
            </a:r>
          </a:p>
          <a:p>
            <a:pPr>
              <a:spcBef>
                <a:spcPts val="300"/>
              </a:spcBef>
              <a:spcAft>
                <a:spcPts val="300"/>
              </a:spcAft>
            </a:pPr>
            <a:r>
              <a:rPr lang="en-US" dirty="0" smtClean="0">
                <a:solidFill>
                  <a:schemeClr val="tx2"/>
                </a:solidFill>
              </a:rPr>
              <a:t>14:14</a:t>
            </a:r>
            <a:r>
              <a:rPr lang="en-US" b="0" dirty="0" smtClean="0"/>
              <a:t>: </a:t>
            </a:r>
            <a:r>
              <a:rPr lang="en-US" b="0" i="1" dirty="0" smtClean="0"/>
              <a:t>“If </a:t>
            </a:r>
            <a:r>
              <a:rPr lang="en-US" i="1" u="sng" dirty="0" smtClean="0"/>
              <a:t>you</a:t>
            </a:r>
            <a:r>
              <a:rPr lang="en-US" i="1" dirty="0" smtClean="0"/>
              <a:t> ask anything</a:t>
            </a:r>
            <a:r>
              <a:rPr lang="en-US" b="0" i="1" dirty="0" smtClean="0"/>
              <a:t> in My name, I will do it.”</a:t>
            </a:r>
            <a:endParaRPr lang="en-US" b="0" i="1" dirty="0"/>
          </a:p>
          <a:p>
            <a:pPr>
              <a:spcBef>
                <a:spcPts val="300"/>
              </a:spcBef>
              <a:spcAft>
                <a:spcPts val="300"/>
              </a:spcAft>
            </a:pPr>
            <a:r>
              <a:rPr lang="en-US" dirty="0" smtClean="0">
                <a:solidFill>
                  <a:schemeClr val="tx2"/>
                </a:solidFill>
              </a:rPr>
              <a:t>14:16-18</a:t>
            </a:r>
            <a:r>
              <a:rPr lang="en-US" b="0" dirty="0" smtClean="0"/>
              <a:t>: </a:t>
            </a:r>
            <a:r>
              <a:rPr lang="en-US" b="0" dirty="0"/>
              <a:t>Promise </a:t>
            </a:r>
            <a:r>
              <a:rPr lang="en-US" b="0" dirty="0" smtClean="0"/>
              <a:t>to send Helper and not leave </a:t>
            </a:r>
            <a:r>
              <a:rPr lang="en-US" i="1" dirty="0" smtClean="0"/>
              <a:t>them</a:t>
            </a:r>
            <a:r>
              <a:rPr lang="en-US" b="0" dirty="0" smtClean="0"/>
              <a:t> orphans.</a:t>
            </a:r>
          </a:p>
          <a:p>
            <a:pPr>
              <a:spcBef>
                <a:spcPts val="300"/>
              </a:spcBef>
              <a:spcAft>
                <a:spcPts val="300"/>
              </a:spcAft>
            </a:pPr>
            <a:r>
              <a:rPr lang="en-US" dirty="0" smtClean="0">
                <a:solidFill>
                  <a:schemeClr val="tx2"/>
                </a:solidFill>
              </a:rPr>
              <a:t>14:25</a:t>
            </a:r>
            <a:r>
              <a:rPr lang="en-US" b="0" dirty="0" smtClean="0"/>
              <a:t>: </a:t>
            </a:r>
            <a:r>
              <a:rPr lang="en-US" b="0" i="1" dirty="0" smtClean="0"/>
              <a:t>“These things I have </a:t>
            </a:r>
            <a:r>
              <a:rPr lang="en-US" i="1" dirty="0" smtClean="0"/>
              <a:t>spoken</a:t>
            </a:r>
            <a:r>
              <a:rPr lang="en-US" b="0" i="1" dirty="0" smtClean="0"/>
              <a:t> </a:t>
            </a:r>
            <a:r>
              <a:rPr lang="en-US" i="1" dirty="0" smtClean="0"/>
              <a:t>to you while </a:t>
            </a:r>
            <a:r>
              <a:rPr lang="en-US" i="1" u="sng" dirty="0" smtClean="0"/>
              <a:t>being present</a:t>
            </a:r>
            <a:r>
              <a:rPr lang="en-US" i="1" dirty="0" smtClean="0"/>
              <a:t> with you</a:t>
            </a:r>
            <a:r>
              <a:rPr lang="en-US" b="0" i="1" dirty="0" smtClean="0"/>
              <a:t>.”</a:t>
            </a:r>
            <a:endParaRPr lang="en-US" b="0" dirty="0" smtClean="0"/>
          </a:p>
          <a:p>
            <a:pPr>
              <a:spcBef>
                <a:spcPts val="300"/>
              </a:spcBef>
              <a:spcAft>
                <a:spcPts val="300"/>
              </a:spcAft>
            </a:pPr>
            <a:r>
              <a:rPr lang="en-US" dirty="0" smtClean="0">
                <a:solidFill>
                  <a:schemeClr val="tx2"/>
                </a:solidFill>
              </a:rPr>
              <a:t>14:26</a:t>
            </a:r>
            <a:r>
              <a:rPr lang="en-US" b="0" dirty="0" smtClean="0"/>
              <a:t>: </a:t>
            </a:r>
            <a:r>
              <a:rPr lang="en-US" b="0" i="1" dirty="0" smtClean="0"/>
              <a:t>“… bring to </a:t>
            </a:r>
            <a:r>
              <a:rPr lang="en-US" i="1" u="sng" dirty="0" smtClean="0"/>
              <a:t>your</a:t>
            </a:r>
            <a:r>
              <a:rPr lang="en-US" i="1" dirty="0" smtClean="0"/>
              <a:t> remembrance </a:t>
            </a:r>
            <a:r>
              <a:rPr lang="en-US" b="0" i="1" dirty="0" smtClean="0"/>
              <a:t>all things that </a:t>
            </a:r>
            <a:r>
              <a:rPr lang="en-US" i="1" dirty="0" smtClean="0"/>
              <a:t>I said to </a:t>
            </a:r>
            <a:r>
              <a:rPr lang="en-US" i="1" u="sng" dirty="0" smtClean="0"/>
              <a:t>you</a:t>
            </a:r>
            <a:r>
              <a:rPr lang="en-US" b="0" i="1" dirty="0" smtClean="0"/>
              <a:t>.”</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1706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1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2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3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Holy Spirit Promised to Apostles</a:t>
            </a:r>
            <a:endParaRPr lang="en-US" sz="3000" dirty="0"/>
          </a:p>
        </p:txBody>
      </p:sp>
      <p:sp>
        <p:nvSpPr>
          <p:cNvPr id="3" name="Content Placeholder 2"/>
          <p:cNvSpPr>
            <a:spLocks noGrp="1"/>
          </p:cNvSpPr>
          <p:nvPr>
            <p:ph idx="1"/>
          </p:nvPr>
        </p:nvSpPr>
        <p:spPr/>
        <p:txBody>
          <a:bodyPr>
            <a:noAutofit/>
          </a:bodyPr>
          <a:lstStyle/>
          <a:p>
            <a:pPr>
              <a:spcBef>
                <a:spcPts val="300"/>
              </a:spcBef>
              <a:spcAft>
                <a:spcPts val="300"/>
              </a:spcAft>
            </a:pPr>
            <a:r>
              <a:rPr lang="en-US" dirty="0" smtClean="0">
                <a:solidFill>
                  <a:schemeClr val="tx2"/>
                </a:solidFill>
              </a:rPr>
              <a:t>14:28</a:t>
            </a:r>
            <a:r>
              <a:rPr lang="en-US" b="0" dirty="0"/>
              <a:t>: </a:t>
            </a:r>
            <a:r>
              <a:rPr lang="en-US" b="0" i="1" dirty="0"/>
              <a:t>“</a:t>
            </a:r>
            <a:r>
              <a:rPr lang="en-US" i="1" dirty="0"/>
              <a:t>You</a:t>
            </a:r>
            <a:r>
              <a:rPr lang="en-US" b="0" i="1" dirty="0"/>
              <a:t> have </a:t>
            </a:r>
            <a:r>
              <a:rPr lang="en-US" i="1" u="sng" dirty="0"/>
              <a:t>heard</a:t>
            </a:r>
            <a:r>
              <a:rPr lang="en-US" b="0" i="1" dirty="0"/>
              <a:t> me say </a:t>
            </a:r>
            <a:r>
              <a:rPr lang="en-US" b="0" i="1" dirty="0" smtClean="0"/>
              <a:t>to </a:t>
            </a:r>
            <a:r>
              <a:rPr lang="en-US" i="1" dirty="0" smtClean="0"/>
              <a:t>you</a:t>
            </a:r>
            <a:r>
              <a:rPr lang="en-US" b="0" i="1" dirty="0" smtClean="0"/>
              <a:t> …”</a:t>
            </a:r>
            <a:endParaRPr lang="en-US" i="1" dirty="0"/>
          </a:p>
          <a:p>
            <a:pPr>
              <a:spcBef>
                <a:spcPts val="300"/>
              </a:spcBef>
              <a:spcAft>
                <a:spcPts val="300"/>
              </a:spcAft>
            </a:pPr>
            <a:r>
              <a:rPr lang="en-US" dirty="0" smtClean="0">
                <a:solidFill>
                  <a:schemeClr val="tx2"/>
                </a:solidFill>
              </a:rPr>
              <a:t>14:29</a:t>
            </a:r>
            <a:r>
              <a:rPr lang="en-US" b="0" dirty="0" smtClean="0"/>
              <a:t> </a:t>
            </a:r>
            <a:r>
              <a:rPr lang="en-US" b="0" dirty="0"/>
              <a:t>–</a:t>
            </a:r>
            <a:r>
              <a:rPr lang="en-US" b="0" dirty="0" smtClean="0"/>
              <a:t> </a:t>
            </a:r>
            <a:r>
              <a:rPr lang="en-US" b="0" i="1" dirty="0" smtClean="0"/>
              <a:t>“Now I have </a:t>
            </a:r>
            <a:r>
              <a:rPr lang="en-US" i="1" dirty="0" smtClean="0"/>
              <a:t>told </a:t>
            </a:r>
            <a:r>
              <a:rPr lang="en-US" i="1" u="sng" dirty="0" smtClean="0"/>
              <a:t>you before</a:t>
            </a:r>
            <a:r>
              <a:rPr lang="en-US" i="1" dirty="0" smtClean="0"/>
              <a:t> it comes</a:t>
            </a:r>
            <a:r>
              <a:rPr lang="en-US" b="0" i="1" dirty="0" smtClean="0"/>
              <a:t>, that when it does come to pass, </a:t>
            </a:r>
            <a:r>
              <a:rPr lang="en-US" i="1" dirty="0" smtClean="0"/>
              <a:t>you may believe</a:t>
            </a:r>
            <a:r>
              <a:rPr lang="en-US" b="0" i="1" dirty="0" smtClean="0"/>
              <a:t>”</a:t>
            </a:r>
          </a:p>
          <a:p>
            <a:pPr>
              <a:spcBef>
                <a:spcPts val="300"/>
              </a:spcBef>
              <a:spcAft>
                <a:spcPts val="300"/>
              </a:spcAft>
            </a:pPr>
            <a:r>
              <a:rPr lang="en-US" dirty="0" smtClean="0">
                <a:solidFill>
                  <a:schemeClr val="tx2"/>
                </a:solidFill>
              </a:rPr>
              <a:t>14:30</a:t>
            </a:r>
            <a:r>
              <a:rPr lang="en-US" b="0" dirty="0" smtClean="0"/>
              <a:t> </a:t>
            </a:r>
            <a:r>
              <a:rPr lang="en-US" b="0" dirty="0"/>
              <a:t>– </a:t>
            </a:r>
            <a:r>
              <a:rPr lang="en-US" b="0" i="1" dirty="0" smtClean="0"/>
              <a:t>“I will </a:t>
            </a:r>
            <a:r>
              <a:rPr lang="en-US" i="1" dirty="0" smtClean="0"/>
              <a:t>no longer talk</a:t>
            </a:r>
            <a:r>
              <a:rPr lang="en-US" b="0" i="1" dirty="0" smtClean="0"/>
              <a:t> much </a:t>
            </a:r>
            <a:r>
              <a:rPr lang="en-US" i="1" dirty="0" smtClean="0"/>
              <a:t>with you </a:t>
            </a:r>
            <a:r>
              <a:rPr lang="en-US" b="0" i="1" dirty="0" smtClean="0"/>
              <a:t>…”</a:t>
            </a:r>
            <a:endParaRPr lang="en-US" b="0" i="1" dirty="0"/>
          </a:p>
          <a:p>
            <a:pPr>
              <a:spcBef>
                <a:spcPts val="300"/>
              </a:spcBef>
              <a:spcAft>
                <a:spcPts val="300"/>
              </a:spcAft>
            </a:pPr>
            <a:r>
              <a:rPr lang="en-US" dirty="0" smtClean="0">
                <a:solidFill>
                  <a:schemeClr val="tx2"/>
                </a:solidFill>
              </a:rPr>
              <a:t>14:31</a:t>
            </a:r>
            <a:r>
              <a:rPr lang="en-US" b="0" dirty="0" smtClean="0"/>
              <a:t> – </a:t>
            </a:r>
            <a:r>
              <a:rPr lang="en-US" b="0" i="1" dirty="0" smtClean="0"/>
              <a:t>“… Arise </a:t>
            </a:r>
            <a:r>
              <a:rPr lang="en-US" i="1" dirty="0" smtClean="0"/>
              <a:t>let </a:t>
            </a:r>
            <a:r>
              <a:rPr lang="en-US" i="1" u="sng" dirty="0" smtClean="0"/>
              <a:t>us</a:t>
            </a:r>
            <a:r>
              <a:rPr lang="en-US" i="1" dirty="0" smtClean="0"/>
              <a:t> go </a:t>
            </a:r>
            <a:r>
              <a:rPr lang="en-US" b="0" i="1" dirty="0" smtClean="0"/>
              <a:t>from here.”</a:t>
            </a:r>
          </a:p>
          <a:p>
            <a:pPr>
              <a:spcBef>
                <a:spcPts val="300"/>
              </a:spcBef>
              <a:spcAft>
                <a:spcPts val="300"/>
              </a:spcAft>
            </a:pPr>
            <a:r>
              <a:rPr lang="en-US" dirty="0" smtClean="0">
                <a:solidFill>
                  <a:schemeClr val="tx2"/>
                </a:solidFill>
              </a:rPr>
              <a:t>15:3</a:t>
            </a:r>
            <a:r>
              <a:rPr lang="en-US" b="0" i="1" dirty="0" smtClean="0"/>
              <a:t> </a:t>
            </a:r>
            <a:r>
              <a:rPr lang="en-US" b="0" dirty="0" smtClean="0"/>
              <a:t>– </a:t>
            </a:r>
            <a:r>
              <a:rPr lang="en-US" b="0" i="1" dirty="0" smtClean="0"/>
              <a:t>“</a:t>
            </a:r>
            <a:r>
              <a:rPr lang="en-US" i="1" dirty="0" smtClean="0"/>
              <a:t>You are </a:t>
            </a:r>
            <a:r>
              <a:rPr lang="en-US" i="1" u="sng" dirty="0" smtClean="0"/>
              <a:t>already</a:t>
            </a:r>
            <a:r>
              <a:rPr lang="en-US" i="1" dirty="0" smtClean="0"/>
              <a:t> clean </a:t>
            </a:r>
            <a:r>
              <a:rPr lang="en-US" b="0" i="1" dirty="0" smtClean="0"/>
              <a:t>because of the </a:t>
            </a:r>
            <a:r>
              <a:rPr lang="en-US" i="1" dirty="0" smtClean="0"/>
              <a:t>word which I have spoken </a:t>
            </a:r>
            <a:r>
              <a:rPr lang="en-US" i="1" u="sng" dirty="0" smtClean="0"/>
              <a:t>to you</a:t>
            </a:r>
            <a:r>
              <a:rPr lang="en-US" b="0" i="1" dirty="0" smtClean="0"/>
              <a:t>.”</a:t>
            </a:r>
          </a:p>
          <a:p>
            <a:pPr>
              <a:spcBef>
                <a:spcPts val="300"/>
              </a:spcBef>
              <a:spcAft>
                <a:spcPts val="300"/>
              </a:spcAft>
            </a:pPr>
            <a:r>
              <a:rPr lang="en-US" dirty="0" smtClean="0">
                <a:solidFill>
                  <a:schemeClr val="tx2"/>
                </a:solidFill>
              </a:rPr>
              <a:t>15:16</a:t>
            </a:r>
            <a:r>
              <a:rPr lang="en-US" b="0" dirty="0" smtClean="0"/>
              <a:t> </a:t>
            </a:r>
            <a:r>
              <a:rPr lang="en-US" b="0" dirty="0"/>
              <a:t>– </a:t>
            </a:r>
            <a:r>
              <a:rPr lang="en-US" b="0" i="1" dirty="0" smtClean="0"/>
              <a:t>“</a:t>
            </a:r>
            <a:r>
              <a:rPr lang="en-US" i="1" dirty="0" smtClean="0"/>
              <a:t>You</a:t>
            </a:r>
            <a:r>
              <a:rPr lang="en-US" b="0" i="1" dirty="0" smtClean="0"/>
              <a:t> did </a:t>
            </a:r>
            <a:r>
              <a:rPr lang="en-US" i="1" dirty="0" smtClean="0"/>
              <a:t>not choose Me</a:t>
            </a:r>
            <a:r>
              <a:rPr lang="en-US" b="0" i="1" dirty="0" smtClean="0"/>
              <a:t>, but </a:t>
            </a:r>
            <a:r>
              <a:rPr lang="en-US" i="1" dirty="0" smtClean="0"/>
              <a:t>I chose you </a:t>
            </a:r>
            <a:r>
              <a:rPr lang="en-US" b="0" i="1" dirty="0" smtClean="0"/>
              <a:t>and </a:t>
            </a:r>
            <a:r>
              <a:rPr lang="en-US" i="1" dirty="0" smtClean="0"/>
              <a:t>appointed you </a:t>
            </a:r>
            <a:r>
              <a:rPr lang="en-US" b="0" i="1" dirty="0" smtClean="0"/>
              <a:t>that </a:t>
            </a:r>
            <a:r>
              <a:rPr lang="en-US" i="1" dirty="0" smtClean="0"/>
              <a:t>you</a:t>
            </a:r>
            <a:r>
              <a:rPr lang="en-US" b="0" i="1" dirty="0" smtClean="0"/>
              <a:t> should </a:t>
            </a:r>
            <a:r>
              <a:rPr lang="en-US" i="1" dirty="0" smtClean="0"/>
              <a:t>go</a:t>
            </a:r>
            <a:r>
              <a:rPr lang="en-US" b="0" i="1" dirty="0" smtClean="0"/>
              <a:t> and </a:t>
            </a:r>
            <a:r>
              <a:rPr lang="en-US" i="1" dirty="0" smtClean="0"/>
              <a:t>bear fruit</a:t>
            </a:r>
            <a:r>
              <a:rPr lang="en-US" b="0" i="1" dirty="0" smtClean="0"/>
              <a:t>, and that your fruit should remain …”</a:t>
            </a:r>
            <a:endParaRPr lang="en-US" b="0" i="1" dirty="0"/>
          </a:p>
          <a:p>
            <a:pPr>
              <a:spcBef>
                <a:spcPts val="300"/>
              </a:spcBef>
              <a:spcAft>
                <a:spcPts val="300"/>
              </a:spcAft>
            </a:pPr>
            <a:r>
              <a:rPr lang="en-US" dirty="0" smtClean="0">
                <a:solidFill>
                  <a:schemeClr val="tx2"/>
                </a:solidFill>
              </a:rPr>
              <a:t>15:19</a:t>
            </a:r>
            <a:r>
              <a:rPr lang="en-US" b="0" dirty="0" smtClean="0"/>
              <a:t> </a:t>
            </a:r>
            <a:r>
              <a:rPr lang="en-US" b="0" dirty="0"/>
              <a:t>– </a:t>
            </a:r>
            <a:r>
              <a:rPr lang="en-US" b="0" i="1" dirty="0"/>
              <a:t>“… </a:t>
            </a:r>
            <a:r>
              <a:rPr lang="en-US" i="1" dirty="0" smtClean="0"/>
              <a:t>you</a:t>
            </a:r>
            <a:r>
              <a:rPr lang="en-US" b="0" i="1" dirty="0" smtClean="0"/>
              <a:t> are not of the world, but </a:t>
            </a:r>
            <a:r>
              <a:rPr lang="en-US" i="1" dirty="0" smtClean="0"/>
              <a:t>I chose you </a:t>
            </a:r>
            <a:r>
              <a:rPr lang="en-US" b="0" i="1" dirty="0" smtClean="0"/>
              <a:t>out of the world”</a:t>
            </a:r>
            <a:endParaRPr lang="en-US" b="0" i="1" dirty="0"/>
          </a:p>
          <a:p>
            <a:pPr>
              <a:spcBef>
                <a:spcPts val="300"/>
              </a:spcBef>
              <a:spcAft>
                <a:spcPts val="300"/>
              </a:spcAft>
            </a:pPr>
            <a:r>
              <a:rPr lang="en-US" dirty="0" smtClean="0">
                <a:solidFill>
                  <a:schemeClr val="tx2"/>
                </a:solidFill>
              </a:rPr>
              <a:t>15:20</a:t>
            </a:r>
            <a:r>
              <a:rPr lang="en-US" b="0" dirty="0" smtClean="0"/>
              <a:t> </a:t>
            </a:r>
            <a:r>
              <a:rPr lang="en-US" b="0" dirty="0"/>
              <a:t>– </a:t>
            </a:r>
            <a:r>
              <a:rPr lang="en-US" b="0" i="1" dirty="0" smtClean="0"/>
              <a:t>“Remember the word that </a:t>
            </a:r>
            <a:r>
              <a:rPr lang="en-US" i="1" dirty="0" smtClean="0"/>
              <a:t>I said to you</a:t>
            </a:r>
            <a:r>
              <a:rPr lang="en-US" b="0" i="1" dirty="0" smtClean="0"/>
              <a:t> … If they persecuted Me, they will also persecute you.  If they </a:t>
            </a:r>
            <a:r>
              <a:rPr lang="en-US" i="1" dirty="0" smtClean="0"/>
              <a:t>kept My word</a:t>
            </a:r>
            <a:r>
              <a:rPr lang="en-US" b="0" i="1" dirty="0" smtClean="0"/>
              <a:t>, they </a:t>
            </a:r>
            <a:r>
              <a:rPr lang="en-US" i="1" dirty="0" smtClean="0"/>
              <a:t>will keep yours also</a:t>
            </a:r>
            <a:r>
              <a:rPr lang="en-US" b="0" i="1" dirty="0" smtClean="0"/>
              <a:t>.”</a:t>
            </a:r>
            <a:endParaRPr lang="en-US"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86508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Holy Spirit Promised to Apostles</a:t>
            </a:r>
            <a:endParaRPr lang="en-US" sz="3000" dirty="0"/>
          </a:p>
        </p:txBody>
      </p:sp>
      <p:sp>
        <p:nvSpPr>
          <p:cNvPr id="3" name="Content Placeholder 2"/>
          <p:cNvSpPr>
            <a:spLocks noGrp="1"/>
          </p:cNvSpPr>
          <p:nvPr>
            <p:ph idx="1"/>
          </p:nvPr>
        </p:nvSpPr>
        <p:spPr/>
        <p:txBody>
          <a:bodyPr>
            <a:noAutofit/>
          </a:bodyPr>
          <a:lstStyle/>
          <a:p>
            <a:pPr>
              <a:spcBef>
                <a:spcPts val="300"/>
              </a:spcBef>
              <a:spcAft>
                <a:spcPts val="300"/>
              </a:spcAft>
            </a:pPr>
            <a:r>
              <a:rPr lang="en-US" dirty="0" smtClean="0">
                <a:solidFill>
                  <a:schemeClr val="tx2"/>
                </a:solidFill>
              </a:rPr>
              <a:t>15:26</a:t>
            </a:r>
            <a:r>
              <a:rPr lang="en-US" b="0" dirty="0" smtClean="0"/>
              <a:t>: </a:t>
            </a:r>
            <a:r>
              <a:rPr lang="en-US" b="0" i="1" dirty="0" smtClean="0"/>
              <a:t>“… I shall send </a:t>
            </a:r>
            <a:r>
              <a:rPr lang="en-US" i="1" dirty="0" smtClean="0"/>
              <a:t>to you </a:t>
            </a:r>
            <a:r>
              <a:rPr lang="en-US" b="0" i="1" dirty="0" smtClean="0"/>
              <a:t>from the Father, the Spirit of truth”</a:t>
            </a:r>
            <a:endParaRPr lang="en-US" i="1" dirty="0"/>
          </a:p>
          <a:p>
            <a:pPr>
              <a:spcBef>
                <a:spcPts val="300"/>
              </a:spcBef>
              <a:spcAft>
                <a:spcPts val="300"/>
              </a:spcAft>
            </a:pPr>
            <a:r>
              <a:rPr lang="en-US" dirty="0" smtClean="0">
                <a:solidFill>
                  <a:schemeClr val="tx2"/>
                </a:solidFill>
              </a:rPr>
              <a:t>15:27</a:t>
            </a:r>
            <a:r>
              <a:rPr lang="en-US" b="0" dirty="0" smtClean="0"/>
              <a:t>: </a:t>
            </a:r>
            <a:r>
              <a:rPr lang="en-US" b="0" i="1" dirty="0" smtClean="0"/>
              <a:t>“And </a:t>
            </a:r>
            <a:r>
              <a:rPr lang="en-US" i="1" u="sng" dirty="0" smtClean="0"/>
              <a:t>you</a:t>
            </a:r>
            <a:r>
              <a:rPr lang="en-US" b="0" i="1" dirty="0" smtClean="0"/>
              <a:t> also </a:t>
            </a:r>
            <a:r>
              <a:rPr lang="en-US" i="1" dirty="0" smtClean="0"/>
              <a:t>will bear witness, because </a:t>
            </a:r>
            <a:r>
              <a:rPr lang="en-US" i="1" u="sng" dirty="0" smtClean="0"/>
              <a:t>you</a:t>
            </a:r>
            <a:r>
              <a:rPr lang="en-US" i="1" dirty="0" smtClean="0"/>
              <a:t> have been with Me </a:t>
            </a:r>
            <a:r>
              <a:rPr lang="en-US" i="1" u="sng" dirty="0" smtClean="0"/>
              <a:t>from the beginning</a:t>
            </a:r>
            <a:r>
              <a:rPr lang="en-US" b="0" i="1" dirty="0" smtClean="0"/>
              <a:t>.”</a:t>
            </a:r>
            <a:endParaRPr lang="en-US" i="1" dirty="0"/>
          </a:p>
          <a:p>
            <a:pPr>
              <a:spcBef>
                <a:spcPts val="300"/>
              </a:spcBef>
              <a:spcAft>
                <a:spcPts val="300"/>
              </a:spcAft>
            </a:pPr>
            <a:r>
              <a:rPr lang="en-US" dirty="0" smtClean="0">
                <a:solidFill>
                  <a:schemeClr val="tx2"/>
                </a:solidFill>
              </a:rPr>
              <a:t>16:1-4</a:t>
            </a:r>
            <a:r>
              <a:rPr lang="en-US" b="0" dirty="0" smtClean="0"/>
              <a:t>: </a:t>
            </a:r>
            <a:r>
              <a:rPr lang="en-US" b="0" i="1" dirty="0" smtClean="0"/>
              <a:t>“… these things </a:t>
            </a:r>
            <a:r>
              <a:rPr lang="en-US" i="1" dirty="0" smtClean="0"/>
              <a:t>I have told you</a:t>
            </a:r>
            <a:r>
              <a:rPr lang="en-US" b="0" i="1" dirty="0" smtClean="0"/>
              <a:t> that when the time comes, </a:t>
            </a:r>
            <a:r>
              <a:rPr lang="en-US" i="1" dirty="0" smtClean="0"/>
              <a:t>you may remember that I told you</a:t>
            </a:r>
            <a:r>
              <a:rPr lang="en-US" b="0" i="1" dirty="0" smtClean="0"/>
              <a:t> of them.  And these things </a:t>
            </a:r>
            <a:r>
              <a:rPr lang="en-US" i="1" dirty="0" smtClean="0"/>
              <a:t>I did not say to you </a:t>
            </a:r>
            <a:r>
              <a:rPr lang="en-US" i="1" u="sng" dirty="0" smtClean="0"/>
              <a:t>at the beginning, because I was with you</a:t>
            </a:r>
            <a:r>
              <a:rPr lang="en-US" b="0" i="1" dirty="0" smtClean="0"/>
              <a:t>.”</a:t>
            </a:r>
            <a:endParaRPr lang="en-US" b="0" i="1" dirty="0"/>
          </a:p>
          <a:p>
            <a:pPr>
              <a:spcBef>
                <a:spcPts val="300"/>
              </a:spcBef>
              <a:spcAft>
                <a:spcPts val="300"/>
              </a:spcAft>
            </a:pPr>
            <a:r>
              <a:rPr lang="en-US" dirty="0" smtClean="0">
                <a:solidFill>
                  <a:schemeClr val="tx2"/>
                </a:solidFill>
              </a:rPr>
              <a:t>16:5-6</a:t>
            </a:r>
            <a:r>
              <a:rPr lang="en-US" b="0" dirty="0" smtClean="0"/>
              <a:t>: </a:t>
            </a:r>
            <a:r>
              <a:rPr lang="en-US" b="0" i="1" dirty="0" smtClean="0"/>
              <a:t>“But </a:t>
            </a:r>
            <a:r>
              <a:rPr lang="en-US" i="1" dirty="0" smtClean="0"/>
              <a:t>now I go away </a:t>
            </a:r>
            <a:r>
              <a:rPr lang="en-US" b="0" i="1" dirty="0" smtClean="0"/>
              <a:t>to Him who sent Me, and </a:t>
            </a:r>
            <a:r>
              <a:rPr lang="en-US" i="1" dirty="0" smtClean="0"/>
              <a:t>none of you asks Me</a:t>
            </a:r>
            <a:r>
              <a:rPr lang="en-US" b="0" i="1" dirty="0" smtClean="0"/>
              <a:t>, ‘Where are you going?’  But because </a:t>
            </a:r>
            <a:r>
              <a:rPr lang="en-US" i="1" dirty="0" smtClean="0"/>
              <a:t>I have said </a:t>
            </a:r>
            <a:r>
              <a:rPr lang="en-US" b="0" i="1" dirty="0" smtClean="0"/>
              <a:t>these things </a:t>
            </a:r>
            <a:r>
              <a:rPr lang="en-US" i="1" dirty="0" smtClean="0"/>
              <a:t>to you, </a:t>
            </a:r>
            <a:r>
              <a:rPr lang="en-US" i="1" u="sng" dirty="0" smtClean="0"/>
              <a:t>sorrow has filled your heart</a:t>
            </a:r>
            <a:r>
              <a:rPr lang="en-US" b="0" i="1" dirty="0" smtClean="0"/>
              <a:t>.”</a:t>
            </a:r>
            <a:endParaRPr lang="en-US" b="0" i="1" dirty="0"/>
          </a:p>
          <a:p>
            <a:pPr>
              <a:spcBef>
                <a:spcPts val="300"/>
              </a:spcBef>
              <a:spcAft>
                <a:spcPts val="300"/>
              </a:spcAft>
            </a:pPr>
            <a:r>
              <a:rPr lang="en-US" dirty="0" smtClean="0">
                <a:solidFill>
                  <a:schemeClr val="tx2"/>
                </a:solidFill>
              </a:rPr>
              <a:t>16:7</a:t>
            </a:r>
            <a:r>
              <a:rPr lang="en-US" b="0" dirty="0" smtClean="0"/>
              <a:t>: </a:t>
            </a:r>
            <a:r>
              <a:rPr lang="en-US" b="0" i="1" dirty="0" smtClean="0"/>
              <a:t>“Nevertheless I tell you the truth.  It is to your advantage that I go away. …”</a:t>
            </a:r>
            <a:endParaRPr lang="en-US" i="1" dirty="0"/>
          </a:p>
          <a:p>
            <a:pPr>
              <a:spcBef>
                <a:spcPts val="300"/>
              </a:spcBef>
              <a:spcAft>
                <a:spcPts val="300"/>
              </a:spcAft>
            </a:pPr>
            <a:r>
              <a:rPr lang="en-US" dirty="0" smtClean="0">
                <a:solidFill>
                  <a:schemeClr val="tx2"/>
                </a:solidFill>
              </a:rPr>
              <a:t>16:12</a:t>
            </a:r>
            <a:r>
              <a:rPr lang="en-US" b="0" dirty="0" smtClean="0"/>
              <a:t>: </a:t>
            </a:r>
            <a:r>
              <a:rPr lang="en-US" b="0" i="1" dirty="0" smtClean="0"/>
              <a:t>“I still have many things to </a:t>
            </a:r>
            <a:r>
              <a:rPr lang="en-US" i="1" dirty="0" smtClean="0"/>
              <a:t>say to you</a:t>
            </a:r>
            <a:r>
              <a:rPr lang="en-US" b="0" i="1" dirty="0" smtClean="0"/>
              <a:t>, but </a:t>
            </a:r>
            <a:r>
              <a:rPr lang="en-US" i="1" dirty="0" smtClean="0"/>
              <a:t>you cannot bear them now</a:t>
            </a:r>
            <a:r>
              <a:rPr lang="en-US" b="0" i="1" dirty="0" smtClean="0"/>
              <a:t>.”</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31962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000" i="1" dirty="0"/>
              <a:t>Modern Miracles and Revelation</a:t>
            </a:r>
          </a:p>
        </p:txBody>
      </p:sp>
      <p:sp>
        <p:nvSpPr>
          <p:cNvPr id="3" name="Text Placeholder 2"/>
          <p:cNvSpPr>
            <a:spLocks noGrp="1"/>
          </p:cNvSpPr>
          <p:nvPr>
            <p:ph type="body" idx="1"/>
          </p:nvPr>
        </p:nvSpPr>
        <p:spPr/>
        <p:txBody>
          <a:bodyPr>
            <a:normAutofit/>
          </a:bodyPr>
          <a:lstStyle/>
          <a:p>
            <a:r>
              <a:rPr lang="en-US" sz="3600" dirty="0" smtClean="0"/>
              <a:t>Section #6</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116635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Holy Spirit Promised to Apostles</a:t>
            </a:r>
            <a:endParaRPr lang="en-US" sz="3000" dirty="0"/>
          </a:p>
        </p:txBody>
      </p:sp>
      <p:sp>
        <p:nvSpPr>
          <p:cNvPr id="3" name="Content Placeholder 2"/>
          <p:cNvSpPr>
            <a:spLocks noGrp="1"/>
          </p:cNvSpPr>
          <p:nvPr>
            <p:ph idx="1"/>
          </p:nvPr>
        </p:nvSpPr>
        <p:spPr/>
        <p:txBody>
          <a:bodyPr>
            <a:noAutofit/>
          </a:bodyPr>
          <a:lstStyle/>
          <a:p>
            <a:pPr>
              <a:spcBef>
                <a:spcPts val="300"/>
              </a:spcBef>
              <a:spcAft>
                <a:spcPts val="300"/>
              </a:spcAft>
            </a:pPr>
            <a:r>
              <a:rPr lang="en-US" dirty="0" smtClean="0">
                <a:solidFill>
                  <a:schemeClr val="tx2"/>
                </a:solidFill>
              </a:rPr>
              <a:t>16:13</a:t>
            </a:r>
            <a:r>
              <a:rPr lang="en-US" b="0" dirty="0" smtClean="0"/>
              <a:t>: </a:t>
            </a:r>
            <a:r>
              <a:rPr lang="en-US" b="0" i="1" dirty="0" smtClean="0"/>
              <a:t>“the Spirit of truth, has come, He will </a:t>
            </a:r>
            <a:r>
              <a:rPr lang="en-US" i="1" dirty="0" smtClean="0"/>
              <a:t>guide you into all truth</a:t>
            </a:r>
            <a:r>
              <a:rPr lang="en-US" b="0" i="1" dirty="0" smtClean="0"/>
              <a:t>”</a:t>
            </a:r>
            <a:r>
              <a:rPr lang="en-US" dirty="0" smtClean="0">
                <a:solidFill>
                  <a:schemeClr val="tx2"/>
                </a:solidFill>
              </a:rPr>
              <a:t> </a:t>
            </a:r>
          </a:p>
          <a:p>
            <a:pPr>
              <a:spcBef>
                <a:spcPts val="300"/>
              </a:spcBef>
              <a:spcAft>
                <a:spcPts val="300"/>
              </a:spcAft>
            </a:pPr>
            <a:r>
              <a:rPr lang="en-US" dirty="0" smtClean="0">
                <a:solidFill>
                  <a:schemeClr val="tx2"/>
                </a:solidFill>
              </a:rPr>
              <a:t>16:16</a:t>
            </a:r>
            <a:r>
              <a:rPr lang="en-US" b="0" dirty="0"/>
              <a:t>: </a:t>
            </a:r>
            <a:r>
              <a:rPr lang="en-US" b="0" i="1" dirty="0" smtClean="0"/>
              <a:t>“A little while, and you will not see Me; and again a little while, and you will see Me”</a:t>
            </a:r>
            <a:r>
              <a:rPr lang="en-US" b="0" dirty="0" smtClean="0"/>
              <a:t>  (allusion to crucifixion, resurrection, &amp; ascension)</a:t>
            </a:r>
            <a:endParaRPr lang="en-US" i="1" dirty="0"/>
          </a:p>
          <a:p>
            <a:pPr>
              <a:spcBef>
                <a:spcPts val="300"/>
              </a:spcBef>
              <a:spcAft>
                <a:spcPts val="300"/>
              </a:spcAft>
            </a:pPr>
            <a:r>
              <a:rPr lang="en-US" dirty="0" smtClean="0">
                <a:solidFill>
                  <a:schemeClr val="tx2"/>
                </a:solidFill>
              </a:rPr>
              <a:t>16:17-20</a:t>
            </a:r>
            <a:r>
              <a:rPr lang="en-US" b="0" dirty="0" smtClean="0"/>
              <a:t>: </a:t>
            </a:r>
            <a:r>
              <a:rPr lang="en-US" b="0" i="1" dirty="0" smtClean="0"/>
              <a:t>“His disciples said among themselves, ‘What is this </a:t>
            </a:r>
            <a:r>
              <a:rPr lang="en-US" i="1" dirty="0" smtClean="0"/>
              <a:t>that He says </a:t>
            </a:r>
            <a:r>
              <a:rPr lang="en-US" i="1" u="sng" dirty="0" smtClean="0"/>
              <a:t>to us</a:t>
            </a:r>
            <a:r>
              <a:rPr lang="en-US" b="0" i="1" dirty="0" smtClean="0"/>
              <a:t> …? … We do not know what He is saying.”</a:t>
            </a:r>
            <a:endParaRPr lang="en-US" i="1" dirty="0"/>
          </a:p>
          <a:p>
            <a:pPr>
              <a:spcBef>
                <a:spcPts val="300"/>
              </a:spcBef>
              <a:spcAft>
                <a:spcPts val="300"/>
              </a:spcAft>
            </a:pPr>
            <a:r>
              <a:rPr lang="en-US" dirty="0" smtClean="0">
                <a:solidFill>
                  <a:schemeClr val="tx2"/>
                </a:solidFill>
              </a:rPr>
              <a:t>16:22</a:t>
            </a:r>
            <a:r>
              <a:rPr lang="en-US" b="0" dirty="0" smtClean="0"/>
              <a:t>: </a:t>
            </a:r>
            <a:r>
              <a:rPr lang="en-US" b="0" i="1" dirty="0" smtClean="0"/>
              <a:t>“</a:t>
            </a:r>
            <a:r>
              <a:rPr lang="en-US" i="1" dirty="0" smtClean="0"/>
              <a:t>you now have sorrow</a:t>
            </a:r>
            <a:r>
              <a:rPr lang="en-US" b="0" i="1" dirty="0" smtClean="0"/>
              <a:t>; but </a:t>
            </a:r>
            <a:r>
              <a:rPr lang="en-US" i="1" dirty="0" smtClean="0"/>
              <a:t>I will see you again </a:t>
            </a:r>
            <a:r>
              <a:rPr lang="en-US" b="0" i="1" dirty="0" smtClean="0"/>
              <a:t>and your heart will rejoice”</a:t>
            </a:r>
            <a:endParaRPr lang="en-US" i="1" dirty="0"/>
          </a:p>
          <a:p>
            <a:pPr>
              <a:spcBef>
                <a:spcPts val="300"/>
              </a:spcBef>
              <a:spcAft>
                <a:spcPts val="300"/>
              </a:spcAft>
            </a:pPr>
            <a:r>
              <a:rPr lang="en-US" dirty="0" smtClean="0">
                <a:solidFill>
                  <a:schemeClr val="tx2"/>
                </a:solidFill>
              </a:rPr>
              <a:t>16:24-33</a:t>
            </a:r>
            <a:r>
              <a:rPr lang="en-US" b="0" dirty="0" smtClean="0"/>
              <a:t>: </a:t>
            </a:r>
            <a:r>
              <a:rPr lang="en-US" b="0" i="1" dirty="0" smtClean="0"/>
              <a:t>“</a:t>
            </a:r>
            <a:r>
              <a:rPr lang="en-US" i="1" dirty="0" smtClean="0"/>
              <a:t>Until now you have asked nothing in My name</a:t>
            </a:r>
            <a:r>
              <a:rPr lang="en-US" b="0" i="1" dirty="0" smtClean="0"/>
              <a:t>.  Ask, and you will receive”</a:t>
            </a:r>
            <a:endParaRPr lang="en-US" i="1" dirty="0" smtClean="0"/>
          </a:p>
          <a:p>
            <a:pPr marL="342900" indent="-342900">
              <a:spcBef>
                <a:spcPts val="300"/>
              </a:spcBef>
              <a:spcAft>
                <a:spcPts val="300"/>
              </a:spcAft>
              <a:buFont typeface="Arial" pitchFamily="34" charset="0"/>
              <a:buChar char="•"/>
            </a:pPr>
            <a:r>
              <a:rPr lang="en-US" dirty="0" smtClean="0">
                <a:solidFill>
                  <a:schemeClr val="tx2"/>
                </a:solidFill>
              </a:rPr>
              <a:t>John 14-16 </a:t>
            </a:r>
            <a:r>
              <a:rPr lang="en-US" b="0" dirty="0" smtClean="0"/>
              <a:t>bears striking indicators of application to apostles.</a:t>
            </a:r>
          </a:p>
          <a:p>
            <a:pPr marL="342900" indent="-342900">
              <a:spcBef>
                <a:spcPts val="300"/>
              </a:spcBef>
              <a:spcAft>
                <a:spcPts val="300"/>
              </a:spcAft>
              <a:buFont typeface="Arial" pitchFamily="34" charset="0"/>
              <a:buChar char="•"/>
            </a:pPr>
            <a:r>
              <a:rPr lang="en-US" b="0" dirty="0" smtClean="0"/>
              <a:t>If we need </a:t>
            </a:r>
            <a:r>
              <a:rPr lang="en-US" i="1" dirty="0" smtClean="0"/>
              <a:t>outside</a:t>
            </a:r>
            <a:r>
              <a:rPr lang="en-US" b="0" dirty="0" smtClean="0"/>
              <a:t> passages to </a:t>
            </a:r>
            <a:r>
              <a:rPr lang="en-US" i="1" dirty="0" smtClean="0"/>
              <a:t>prove</a:t>
            </a:r>
            <a:r>
              <a:rPr lang="en-US" b="0" dirty="0" smtClean="0"/>
              <a:t> application </a:t>
            </a:r>
            <a:r>
              <a:rPr lang="en-US" i="1" dirty="0" smtClean="0"/>
              <a:t>to us</a:t>
            </a:r>
            <a:r>
              <a:rPr lang="en-US" b="0" dirty="0" smtClean="0"/>
              <a:t>, then </a:t>
            </a:r>
            <a:r>
              <a:rPr lang="en-US" dirty="0" smtClean="0">
                <a:solidFill>
                  <a:schemeClr val="tx2"/>
                </a:solidFill>
              </a:rPr>
              <a:t>John 14-16</a:t>
            </a:r>
            <a:r>
              <a:rPr lang="en-US" b="0" dirty="0" smtClean="0"/>
              <a:t> can </a:t>
            </a:r>
            <a:r>
              <a:rPr lang="en-US" i="1" dirty="0" smtClean="0"/>
              <a:t>not</a:t>
            </a:r>
            <a:r>
              <a:rPr lang="en-US" b="0" dirty="0" smtClean="0"/>
              <a:t> be a proof-text for us!</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96844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Delivery and Access of Truth</a:t>
            </a:r>
            <a:endParaRPr lang="en-US" dirty="0"/>
          </a:p>
        </p:txBody>
      </p:sp>
      <p:sp>
        <p:nvSpPr>
          <p:cNvPr id="3" name="Content Placeholder 2"/>
          <p:cNvSpPr>
            <a:spLocks noGrp="1"/>
          </p:cNvSpPr>
          <p:nvPr>
            <p:ph idx="1"/>
          </p:nvPr>
        </p:nvSpPr>
        <p:spPr/>
        <p:txBody>
          <a:bodyPr>
            <a:noAutofit/>
          </a:bodyPr>
          <a:lstStyle/>
          <a:p>
            <a:r>
              <a:rPr lang="en-US" b="0" i="1" dirty="0"/>
              <a:t>However, when </a:t>
            </a:r>
            <a:r>
              <a:rPr lang="en-US" i="1" dirty="0"/>
              <a:t>He, the Spirit of truth</a:t>
            </a:r>
            <a:r>
              <a:rPr lang="en-US" b="0" i="1" dirty="0"/>
              <a:t>, has come, </a:t>
            </a:r>
            <a:r>
              <a:rPr lang="en-US" i="1" u="sng" dirty="0"/>
              <a:t>He</a:t>
            </a:r>
            <a:r>
              <a:rPr lang="en-US" i="1" dirty="0"/>
              <a:t> will guide </a:t>
            </a:r>
            <a:r>
              <a:rPr lang="en-US" i="1" u="sng" dirty="0"/>
              <a:t>you</a:t>
            </a:r>
            <a:r>
              <a:rPr lang="en-US" i="1" dirty="0"/>
              <a:t> into </a:t>
            </a:r>
            <a:r>
              <a:rPr lang="en-US" i="1" u="sng" dirty="0"/>
              <a:t>all truth</a:t>
            </a:r>
            <a:r>
              <a:rPr lang="en-US" b="0" i="1" dirty="0"/>
              <a:t>; for </a:t>
            </a:r>
            <a:r>
              <a:rPr lang="en-US" i="1" dirty="0"/>
              <a:t>He will not speak on His own authority</a:t>
            </a:r>
            <a:r>
              <a:rPr lang="en-US" b="0" i="1" dirty="0"/>
              <a:t>, but whatever He hears He will speak; and He will tell you things to come</a:t>
            </a:r>
            <a:r>
              <a:rPr lang="en-US" b="0" i="1" dirty="0" smtClean="0"/>
              <a:t>.  He </a:t>
            </a:r>
            <a:r>
              <a:rPr lang="en-US" b="0" i="1" dirty="0"/>
              <a:t>will glorify Me, for </a:t>
            </a:r>
            <a:r>
              <a:rPr lang="en-US" i="1" u="sng" dirty="0"/>
              <a:t>He</a:t>
            </a:r>
            <a:r>
              <a:rPr lang="en-US" i="1" dirty="0"/>
              <a:t> will take of what is </a:t>
            </a:r>
            <a:r>
              <a:rPr lang="en-US" i="1" u="sng" dirty="0"/>
              <a:t>Mine</a:t>
            </a:r>
            <a:r>
              <a:rPr lang="en-US" i="1" dirty="0"/>
              <a:t> and declare it to </a:t>
            </a:r>
            <a:r>
              <a:rPr lang="en-US" i="1" u="sng" dirty="0"/>
              <a:t>you</a:t>
            </a:r>
            <a:r>
              <a:rPr lang="en-US" b="0" i="1" dirty="0" smtClean="0"/>
              <a:t>.  </a:t>
            </a:r>
            <a:r>
              <a:rPr lang="en-US" i="1" dirty="0" smtClean="0"/>
              <a:t>All </a:t>
            </a:r>
            <a:r>
              <a:rPr lang="en-US" i="1" dirty="0"/>
              <a:t>things that the </a:t>
            </a:r>
            <a:r>
              <a:rPr lang="en-US" i="1" u="sng" dirty="0"/>
              <a:t>Father</a:t>
            </a:r>
            <a:r>
              <a:rPr lang="en-US" i="1" dirty="0"/>
              <a:t> has are </a:t>
            </a:r>
            <a:r>
              <a:rPr lang="en-US" i="1" u="sng" dirty="0"/>
              <a:t>Mine</a:t>
            </a:r>
            <a:r>
              <a:rPr lang="en-US" i="1" dirty="0"/>
              <a:t>.</a:t>
            </a:r>
            <a:r>
              <a:rPr lang="en-US" b="0" i="1" dirty="0"/>
              <a:t> Therefore I said that He will take of Mine and declare it to you. </a:t>
            </a:r>
            <a:r>
              <a:rPr lang="en-US" b="0" dirty="0"/>
              <a:t>(</a:t>
            </a:r>
            <a:r>
              <a:rPr lang="en-US" dirty="0">
                <a:solidFill>
                  <a:schemeClr val="tx2"/>
                </a:solidFill>
              </a:rPr>
              <a:t>John </a:t>
            </a:r>
            <a:r>
              <a:rPr lang="en-US" dirty="0" smtClean="0">
                <a:solidFill>
                  <a:schemeClr val="tx2"/>
                </a:solidFill>
              </a:rPr>
              <a:t>16:13-15;12:49;14:10</a:t>
            </a:r>
            <a:r>
              <a:rPr lang="en-US" b="0" dirty="0" smtClean="0"/>
              <a:t>)</a:t>
            </a:r>
            <a:endParaRPr lang="en-US" b="0" dirty="0"/>
          </a:p>
          <a:p>
            <a:r>
              <a:rPr lang="en-US" b="0" i="1" dirty="0" smtClean="0"/>
              <a:t>… how </a:t>
            </a:r>
            <a:r>
              <a:rPr lang="en-US" b="0" i="1" dirty="0"/>
              <a:t>that </a:t>
            </a:r>
            <a:r>
              <a:rPr lang="en-US" i="1" u="sng" dirty="0"/>
              <a:t>by revelation</a:t>
            </a:r>
            <a:r>
              <a:rPr lang="en-US" i="1" dirty="0"/>
              <a:t> He made known to me the mystery (as I have briefly written already</a:t>
            </a:r>
            <a:r>
              <a:rPr lang="en-US" i="1" dirty="0" smtClean="0"/>
              <a:t>, by </a:t>
            </a:r>
            <a:r>
              <a:rPr lang="en-US" i="1" dirty="0"/>
              <a:t>which, </a:t>
            </a:r>
            <a:r>
              <a:rPr lang="en-US" i="1" u="sng" dirty="0"/>
              <a:t>when you read, you may understand my knowledge</a:t>
            </a:r>
            <a:r>
              <a:rPr lang="en-US" i="1" dirty="0"/>
              <a:t> in the mystery of Christ</a:t>
            </a:r>
            <a:r>
              <a:rPr lang="en-US" b="0" i="1" dirty="0" smtClean="0"/>
              <a:t>), which </a:t>
            </a:r>
            <a:r>
              <a:rPr lang="en-US" b="0" i="1" dirty="0"/>
              <a:t>in other ages was not made known to the sons of men, as it has </a:t>
            </a:r>
            <a:r>
              <a:rPr lang="en-US" i="1" dirty="0"/>
              <a:t>now been revealed </a:t>
            </a:r>
            <a:r>
              <a:rPr lang="en-US" i="1" u="sng" dirty="0"/>
              <a:t>by the Spirit</a:t>
            </a:r>
            <a:r>
              <a:rPr lang="en-US" i="1" dirty="0"/>
              <a:t> to His holy </a:t>
            </a:r>
            <a:r>
              <a:rPr lang="en-US" i="1" u="sng" dirty="0"/>
              <a:t>apostles and prophets</a:t>
            </a:r>
            <a:r>
              <a:rPr lang="en-US" b="0" i="1" dirty="0" smtClean="0"/>
              <a:t>:</a:t>
            </a:r>
            <a:r>
              <a:rPr lang="en-US" b="0" i="1" dirty="0"/>
              <a:t> </a:t>
            </a:r>
            <a:r>
              <a:rPr lang="en-US" b="0" dirty="0"/>
              <a:t>(</a:t>
            </a:r>
            <a:r>
              <a:rPr lang="en-US" dirty="0" smtClean="0">
                <a:solidFill>
                  <a:schemeClr val="tx2"/>
                </a:solidFill>
              </a:rPr>
              <a:t>Ephesians 3:3-5</a:t>
            </a:r>
            <a:r>
              <a:rPr lang="en-US" b="0" dirty="0" smtClean="0"/>
              <a:t>)</a:t>
            </a:r>
          </a:p>
          <a:p>
            <a:r>
              <a:rPr lang="en-US" dirty="0" smtClean="0"/>
              <a:t>Father → Jesus → Holy Spirit → Apostles, Prophets → Bible → Us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6522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Fellowship Through Apostles</a:t>
            </a:r>
            <a:endParaRPr lang="en-US" dirty="0"/>
          </a:p>
        </p:txBody>
      </p:sp>
      <p:sp>
        <p:nvSpPr>
          <p:cNvPr id="3" name="Content Placeholder 2"/>
          <p:cNvSpPr>
            <a:spLocks noGrp="1"/>
          </p:cNvSpPr>
          <p:nvPr>
            <p:ph idx="1"/>
          </p:nvPr>
        </p:nvSpPr>
        <p:spPr/>
        <p:txBody>
          <a:bodyPr>
            <a:noAutofit/>
          </a:bodyPr>
          <a:lstStyle/>
          <a:p>
            <a:pPr>
              <a:spcBef>
                <a:spcPts val="100"/>
              </a:spcBef>
              <a:spcAft>
                <a:spcPts val="100"/>
              </a:spcAft>
            </a:pPr>
            <a:r>
              <a:rPr lang="en-US" sz="2200" b="0" i="1" dirty="0" smtClean="0"/>
              <a:t>That </a:t>
            </a:r>
            <a:r>
              <a:rPr lang="en-US" sz="2200" b="0" i="1" dirty="0"/>
              <a:t>which was from the beginning, which </a:t>
            </a:r>
            <a:r>
              <a:rPr lang="en-US" sz="2200" i="1" dirty="0"/>
              <a:t>we have </a:t>
            </a:r>
            <a:r>
              <a:rPr lang="en-US" sz="2200" i="1" baseline="30000" dirty="0" smtClean="0">
                <a:solidFill>
                  <a:schemeClr val="tx2"/>
                </a:solidFill>
              </a:rPr>
              <a:t>1</a:t>
            </a:r>
            <a:r>
              <a:rPr lang="en-US" sz="2200" i="1" dirty="0" smtClean="0"/>
              <a:t>heard</a:t>
            </a:r>
            <a:r>
              <a:rPr lang="en-US" sz="2200" b="0" i="1" dirty="0"/>
              <a:t>, which </a:t>
            </a:r>
            <a:r>
              <a:rPr lang="en-US" sz="2200" i="1" dirty="0"/>
              <a:t>we have </a:t>
            </a:r>
            <a:r>
              <a:rPr lang="en-US" sz="2200" i="1" baseline="30000" dirty="0" smtClean="0">
                <a:solidFill>
                  <a:schemeClr val="tx2"/>
                </a:solidFill>
              </a:rPr>
              <a:t>2</a:t>
            </a:r>
            <a:r>
              <a:rPr lang="en-US" sz="2200" i="1" dirty="0" smtClean="0"/>
              <a:t>seen </a:t>
            </a:r>
            <a:r>
              <a:rPr lang="en-US" sz="2200" i="1" dirty="0"/>
              <a:t>with our eyes</a:t>
            </a:r>
            <a:r>
              <a:rPr lang="en-US" sz="2200" b="0" i="1" dirty="0"/>
              <a:t>, which </a:t>
            </a:r>
            <a:r>
              <a:rPr lang="en-US" sz="2200" i="1" dirty="0"/>
              <a:t>we have </a:t>
            </a:r>
            <a:r>
              <a:rPr lang="en-US" sz="2200" i="1" baseline="30000" dirty="0" smtClean="0">
                <a:solidFill>
                  <a:schemeClr val="tx2"/>
                </a:solidFill>
              </a:rPr>
              <a:t>3</a:t>
            </a:r>
            <a:r>
              <a:rPr lang="en-US" sz="2200" i="1" dirty="0" smtClean="0"/>
              <a:t>looked </a:t>
            </a:r>
            <a:r>
              <a:rPr lang="en-US" sz="2200" i="1" dirty="0"/>
              <a:t>upon</a:t>
            </a:r>
            <a:r>
              <a:rPr lang="en-US" sz="2200" b="0" i="1" dirty="0"/>
              <a:t>, and </a:t>
            </a:r>
            <a:r>
              <a:rPr lang="en-US" sz="2200" i="1" dirty="0"/>
              <a:t>our </a:t>
            </a:r>
            <a:r>
              <a:rPr lang="en-US" sz="2200" i="1" baseline="30000" dirty="0" smtClean="0">
                <a:solidFill>
                  <a:schemeClr val="tx2"/>
                </a:solidFill>
              </a:rPr>
              <a:t>4</a:t>
            </a:r>
            <a:r>
              <a:rPr lang="en-US" sz="2200" i="1" dirty="0" smtClean="0"/>
              <a:t>hands </a:t>
            </a:r>
            <a:r>
              <a:rPr lang="en-US" sz="2200" i="1" dirty="0"/>
              <a:t>have handled</a:t>
            </a:r>
            <a:r>
              <a:rPr lang="en-US" sz="2200" b="0" i="1" dirty="0"/>
              <a:t>, concerning the Word of </a:t>
            </a:r>
            <a:r>
              <a:rPr lang="en-US" sz="2200" b="0" i="1" dirty="0" smtClean="0"/>
              <a:t>life – the </a:t>
            </a:r>
            <a:r>
              <a:rPr lang="en-US" sz="2200" b="0" i="1" dirty="0"/>
              <a:t>life was manifested, and </a:t>
            </a:r>
            <a:r>
              <a:rPr lang="en-US" sz="2200" i="1" baseline="30000" dirty="0" smtClean="0">
                <a:solidFill>
                  <a:schemeClr val="tx2"/>
                </a:solidFill>
              </a:rPr>
              <a:t>A</a:t>
            </a:r>
            <a:r>
              <a:rPr lang="en-US" sz="2200" i="1" dirty="0" smtClean="0"/>
              <a:t>we </a:t>
            </a:r>
            <a:r>
              <a:rPr lang="en-US" sz="2200" i="1" dirty="0"/>
              <a:t>have seen, and </a:t>
            </a:r>
            <a:r>
              <a:rPr lang="en-US" sz="2200" i="1" baseline="30000" dirty="0" err="1" smtClean="0">
                <a:solidFill>
                  <a:schemeClr val="tx2"/>
                </a:solidFill>
              </a:rPr>
              <a:t>B</a:t>
            </a:r>
            <a:r>
              <a:rPr lang="en-US" sz="2200" i="1" dirty="0" err="1" smtClean="0"/>
              <a:t>bear</a:t>
            </a:r>
            <a:r>
              <a:rPr lang="en-US" sz="2200" i="1" dirty="0" smtClean="0"/>
              <a:t> </a:t>
            </a:r>
            <a:r>
              <a:rPr lang="en-US" sz="2200" i="1" dirty="0"/>
              <a:t>witness, and </a:t>
            </a:r>
            <a:r>
              <a:rPr lang="en-US" sz="2200" i="1" baseline="30000" dirty="0" err="1" smtClean="0">
                <a:solidFill>
                  <a:schemeClr val="tx2"/>
                </a:solidFill>
              </a:rPr>
              <a:t>C</a:t>
            </a:r>
            <a:r>
              <a:rPr lang="en-US" sz="2200" i="1" dirty="0" err="1" smtClean="0"/>
              <a:t>declare</a:t>
            </a:r>
            <a:r>
              <a:rPr lang="en-US" sz="2200" i="1" dirty="0" smtClean="0"/>
              <a:t> </a:t>
            </a:r>
            <a:r>
              <a:rPr lang="en-US" sz="2200" i="1" dirty="0"/>
              <a:t>to you </a:t>
            </a:r>
            <a:r>
              <a:rPr lang="en-US" sz="2200" b="0" i="1" dirty="0"/>
              <a:t>that eternal life which was with the Father and was manifested to </a:t>
            </a:r>
            <a:r>
              <a:rPr lang="en-US" sz="2200" b="0" i="1" dirty="0" smtClean="0"/>
              <a:t>us – that </a:t>
            </a:r>
            <a:r>
              <a:rPr lang="en-US" sz="2200" b="0" i="1" dirty="0"/>
              <a:t>which </a:t>
            </a:r>
            <a:r>
              <a:rPr lang="en-US" sz="2200" i="1" dirty="0"/>
              <a:t>we have seen and heard we declare to you, that </a:t>
            </a:r>
            <a:r>
              <a:rPr lang="en-US" sz="2200" i="1" baseline="30000" dirty="0" err="1" smtClean="0">
                <a:solidFill>
                  <a:schemeClr val="tx2"/>
                </a:solidFill>
              </a:rPr>
              <a:t>D</a:t>
            </a:r>
            <a:r>
              <a:rPr lang="en-US" sz="2200" i="1" dirty="0" err="1" smtClean="0"/>
              <a:t>you</a:t>
            </a:r>
            <a:r>
              <a:rPr lang="en-US" sz="2200" i="1" dirty="0" smtClean="0"/>
              <a:t> </a:t>
            </a:r>
            <a:r>
              <a:rPr lang="en-US" sz="2200" i="1" dirty="0"/>
              <a:t>also may have fellowship with us</a:t>
            </a:r>
            <a:r>
              <a:rPr lang="en-US" sz="2200" b="0" i="1" dirty="0"/>
              <a:t>; and truly </a:t>
            </a:r>
            <a:r>
              <a:rPr lang="en-US" sz="2200" i="1" dirty="0"/>
              <a:t>our </a:t>
            </a:r>
            <a:r>
              <a:rPr lang="en-US" sz="2200" i="1" u="sng" dirty="0"/>
              <a:t>fellowship is with the Father and with His Son Jesus Christ</a:t>
            </a:r>
            <a:r>
              <a:rPr lang="en-US" sz="2200" b="0" i="1" dirty="0" smtClean="0"/>
              <a:t>.  And </a:t>
            </a:r>
            <a:r>
              <a:rPr lang="en-US" sz="2200" b="0" i="1" dirty="0"/>
              <a:t>these things </a:t>
            </a:r>
            <a:r>
              <a:rPr lang="en-US" sz="2200" i="1" dirty="0"/>
              <a:t>we </a:t>
            </a:r>
            <a:r>
              <a:rPr lang="en-US" sz="2200" i="1" baseline="30000" dirty="0" err="1" smtClean="0">
                <a:solidFill>
                  <a:schemeClr val="tx2"/>
                </a:solidFill>
              </a:rPr>
              <a:t>E</a:t>
            </a:r>
            <a:r>
              <a:rPr lang="en-US" sz="2200" i="1" dirty="0" err="1" smtClean="0"/>
              <a:t>write</a:t>
            </a:r>
            <a:r>
              <a:rPr lang="en-US" sz="2200" i="1" dirty="0" smtClean="0"/>
              <a:t> </a:t>
            </a:r>
            <a:r>
              <a:rPr lang="en-US" sz="2200" i="1" dirty="0"/>
              <a:t>to you </a:t>
            </a:r>
            <a:r>
              <a:rPr lang="en-US" sz="2200" i="1" u="sng" dirty="0"/>
              <a:t>that </a:t>
            </a:r>
            <a:r>
              <a:rPr lang="en-US" sz="2200" i="1" u="sng" baseline="30000" dirty="0" err="1" smtClean="0">
                <a:solidFill>
                  <a:schemeClr val="tx2"/>
                </a:solidFill>
              </a:rPr>
              <a:t>F</a:t>
            </a:r>
            <a:r>
              <a:rPr lang="en-US" sz="2200" i="1" u="sng" dirty="0" err="1" smtClean="0"/>
              <a:t>your</a:t>
            </a:r>
            <a:r>
              <a:rPr lang="en-US" sz="2200" i="1" u="sng" dirty="0" smtClean="0"/>
              <a:t> </a:t>
            </a:r>
            <a:r>
              <a:rPr lang="en-US" sz="2200" i="1" u="sng" dirty="0"/>
              <a:t>joy may be full</a:t>
            </a:r>
            <a:r>
              <a:rPr lang="en-US" sz="2200" b="0" i="1" dirty="0"/>
              <a:t>. </a:t>
            </a:r>
            <a:r>
              <a:rPr lang="en-US" sz="2200" b="0" dirty="0"/>
              <a:t>(</a:t>
            </a:r>
            <a:r>
              <a:rPr lang="en-US" sz="2200" dirty="0">
                <a:solidFill>
                  <a:schemeClr val="tx2"/>
                </a:solidFill>
              </a:rPr>
              <a:t>I John </a:t>
            </a:r>
            <a:r>
              <a:rPr lang="en-US" sz="2200" dirty="0" smtClean="0">
                <a:solidFill>
                  <a:schemeClr val="tx2"/>
                </a:solidFill>
              </a:rPr>
              <a:t>1:1-4</a:t>
            </a:r>
            <a:r>
              <a:rPr lang="en-US" sz="2200" b="0" dirty="0" smtClean="0"/>
              <a:t>)</a:t>
            </a:r>
          </a:p>
          <a:p>
            <a:pPr marL="342900" indent="-342900">
              <a:spcBef>
                <a:spcPts val="100"/>
              </a:spcBef>
              <a:spcAft>
                <a:spcPts val="100"/>
              </a:spcAft>
              <a:buFont typeface="Arial" pitchFamily="34" charset="0"/>
              <a:buChar char="•"/>
            </a:pPr>
            <a:r>
              <a:rPr lang="en-US" sz="2200" b="0" dirty="0" smtClean="0"/>
              <a:t>Apostles had prolonged exposure to study the Lord Jesus.</a:t>
            </a:r>
          </a:p>
          <a:p>
            <a:pPr marL="342900" indent="-342900">
              <a:spcBef>
                <a:spcPts val="100"/>
              </a:spcBef>
              <a:spcAft>
                <a:spcPts val="100"/>
              </a:spcAft>
              <a:buFont typeface="Arial" pitchFamily="34" charset="0"/>
              <a:buChar char="•"/>
            </a:pPr>
            <a:r>
              <a:rPr lang="en-US" sz="2200" b="0" dirty="0" smtClean="0"/>
              <a:t>Apostles declared their witness and extend fellowship to us.</a:t>
            </a:r>
          </a:p>
          <a:p>
            <a:pPr marL="342900" indent="-342900">
              <a:spcBef>
                <a:spcPts val="100"/>
              </a:spcBef>
              <a:spcAft>
                <a:spcPts val="100"/>
              </a:spcAft>
              <a:buFont typeface="Arial" pitchFamily="34" charset="0"/>
              <a:buChar char="•"/>
            </a:pPr>
            <a:r>
              <a:rPr lang="en-US" sz="2200" b="0" dirty="0" smtClean="0"/>
              <a:t>Their writings provide for </a:t>
            </a:r>
            <a:r>
              <a:rPr lang="en-US" sz="2200" b="0" i="1" dirty="0" smtClean="0"/>
              <a:t>“full joy”</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59362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Sufficiency of Scripture</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dirty="0">
                <a:solidFill>
                  <a:schemeClr val="tx2"/>
                </a:solidFill>
              </a:rPr>
              <a:t>II Timothy </a:t>
            </a:r>
            <a:r>
              <a:rPr lang="en-US" dirty="0" smtClean="0">
                <a:solidFill>
                  <a:schemeClr val="tx2"/>
                </a:solidFill>
              </a:rPr>
              <a:t>3:16-17 </a:t>
            </a:r>
            <a:r>
              <a:rPr lang="en-US" b="0" dirty="0" smtClean="0"/>
              <a:t>– “</a:t>
            </a:r>
            <a:r>
              <a:rPr lang="en-US" i="1" dirty="0" smtClean="0"/>
              <a:t>All </a:t>
            </a:r>
            <a:r>
              <a:rPr lang="en-US" i="1" dirty="0"/>
              <a:t>Scripture</a:t>
            </a:r>
            <a:r>
              <a:rPr lang="en-US" b="0" i="1" dirty="0"/>
              <a:t> is given by inspiration of </a:t>
            </a:r>
            <a:r>
              <a:rPr lang="en-US" b="0" i="1" dirty="0" smtClean="0"/>
              <a:t>God… </a:t>
            </a:r>
            <a:r>
              <a:rPr lang="en-US" i="1" dirty="0" smtClean="0"/>
              <a:t>that </a:t>
            </a:r>
            <a:r>
              <a:rPr lang="en-US" i="1" dirty="0"/>
              <a:t>the man of God may be complete</a:t>
            </a:r>
            <a:r>
              <a:rPr lang="en-US" b="0" i="1" dirty="0"/>
              <a:t>, thoroughly equipped </a:t>
            </a:r>
            <a:r>
              <a:rPr lang="en-US" i="1" dirty="0"/>
              <a:t>for every good work</a:t>
            </a:r>
            <a:r>
              <a:rPr lang="en-US" b="0" i="1" dirty="0" smtClean="0"/>
              <a:t>.”</a:t>
            </a:r>
          </a:p>
          <a:p>
            <a:pPr>
              <a:spcBef>
                <a:spcPts val="200"/>
              </a:spcBef>
              <a:spcAft>
                <a:spcPts val="200"/>
              </a:spcAft>
            </a:pPr>
            <a:r>
              <a:rPr lang="en-US" dirty="0" smtClean="0">
                <a:solidFill>
                  <a:schemeClr val="tx2"/>
                </a:solidFill>
              </a:rPr>
              <a:t>Ephesians 3:3-5</a:t>
            </a:r>
            <a:r>
              <a:rPr lang="en-US" b="0" dirty="0" smtClean="0"/>
              <a:t> – </a:t>
            </a:r>
            <a:r>
              <a:rPr lang="en-US" b="0" i="1" dirty="0" smtClean="0"/>
              <a:t>“by </a:t>
            </a:r>
            <a:r>
              <a:rPr lang="en-US" b="0" i="1" dirty="0"/>
              <a:t>revelation He made known to me the mystery (as </a:t>
            </a:r>
            <a:r>
              <a:rPr lang="en-US" i="1" dirty="0"/>
              <a:t>I have briefly written already</a:t>
            </a:r>
            <a:r>
              <a:rPr lang="en-US" i="1" dirty="0" smtClean="0"/>
              <a:t>, by </a:t>
            </a:r>
            <a:r>
              <a:rPr lang="en-US" i="1" dirty="0"/>
              <a:t>which, </a:t>
            </a:r>
            <a:r>
              <a:rPr lang="en-US" i="1" u="sng" dirty="0"/>
              <a:t>when you read, you may understand</a:t>
            </a:r>
            <a:r>
              <a:rPr lang="en-US" i="1" dirty="0"/>
              <a:t> my knowledge </a:t>
            </a:r>
            <a:r>
              <a:rPr lang="en-US" b="0" i="1" dirty="0"/>
              <a:t>in the mystery of Christ</a:t>
            </a:r>
            <a:r>
              <a:rPr lang="en-US" b="0" i="1" dirty="0" smtClean="0"/>
              <a:t>),”</a:t>
            </a:r>
          </a:p>
          <a:p>
            <a:pPr>
              <a:spcBef>
                <a:spcPts val="200"/>
              </a:spcBef>
              <a:spcAft>
                <a:spcPts val="200"/>
              </a:spcAft>
            </a:pPr>
            <a:r>
              <a:rPr lang="en-US" dirty="0" smtClean="0">
                <a:solidFill>
                  <a:schemeClr val="tx2"/>
                </a:solidFill>
              </a:rPr>
              <a:t>Galatians 1:6-9</a:t>
            </a:r>
            <a:r>
              <a:rPr lang="en-US" b="0" dirty="0" smtClean="0"/>
              <a:t> – </a:t>
            </a:r>
            <a:r>
              <a:rPr lang="en-US" b="0" i="1" dirty="0" smtClean="0"/>
              <a:t>But </a:t>
            </a:r>
            <a:r>
              <a:rPr lang="en-US" b="0" i="1" dirty="0"/>
              <a:t>even if we, or an angel from heaven, </a:t>
            </a:r>
            <a:r>
              <a:rPr lang="en-US" i="1" dirty="0"/>
              <a:t>preach </a:t>
            </a:r>
            <a:r>
              <a:rPr lang="en-US" i="1" u="sng" dirty="0"/>
              <a:t>any other gospel</a:t>
            </a:r>
            <a:r>
              <a:rPr lang="en-US" i="1" dirty="0"/>
              <a:t> to you than what we have preached to you, </a:t>
            </a:r>
            <a:r>
              <a:rPr lang="en-US" i="1" u="sng" dirty="0"/>
              <a:t>let him be accursed</a:t>
            </a:r>
            <a:r>
              <a:rPr lang="en-US" i="1" dirty="0" smtClean="0"/>
              <a:t>.</a:t>
            </a:r>
          </a:p>
          <a:p>
            <a:pPr>
              <a:spcBef>
                <a:spcPts val="200"/>
              </a:spcBef>
              <a:spcAft>
                <a:spcPts val="200"/>
              </a:spcAft>
            </a:pPr>
            <a:r>
              <a:rPr lang="en-US" dirty="0" smtClean="0">
                <a:solidFill>
                  <a:schemeClr val="tx2"/>
                </a:solidFill>
              </a:rPr>
              <a:t>Hebrews </a:t>
            </a:r>
            <a:r>
              <a:rPr lang="en-US" dirty="0">
                <a:solidFill>
                  <a:schemeClr val="tx2"/>
                </a:solidFill>
              </a:rPr>
              <a:t>4:12</a:t>
            </a:r>
            <a:r>
              <a:rPr lang="en-US" dirty="0"/>
              <a:t> </a:t>
            </a:r>
            <a:r>
              <a:rPr lang="en-US" b="0" dirty="0"/>
              <a:t>– </a:t>
            </a:r>
            <a:r>
              <a:rPr lang="en-US" b="0" i="1" dirty="0" smtClean="0"/>
              <a:t>For </a:t>
            </a:r>
            <a:r>
              <a:rPr lang="en-US" b="0" i="1" dirty="0"/>
              <a:t>the </a:t>
            </a:r>
            <a:r>
              <a:rPr lang="en-US" i="1" dirty="0"/>
              <a:t>word of God is </a:t>
            </a:r>
            <a:r>
              <a:rPr lang="en-US" i="1" u="sng" dirty="0"/>
              <a:t>living</a:t>
            </a:r>
            <a:r>
              <a:rPr lang="en-US" i="1" dirty="0"/>
              <a:t> and </a:t>
            </a:r>
            <a:r>
              <a:rPr lang="en-US" i="1" u="sng" dirty="0"/>
              <a:t>powerful</a:t>
            </a:r>
            <a:r>
              <a:rPr lang="en-US" i="1" dirty="0"/>
              <a:t>, and </a:t>
            </a:r>
            <a:r>
              <a:rPr lang="en-US" i="1" u="sng" dirty="0"/>
              <a:t>sharper</a:t>
            </a:r>
            <a:r>
              <a:rPr lang="en-US" i="1" dirty="0"/>
              <a:t> than any two-edged sword</a:t>
            </a:r>
            <a:r>
              <a:rPr lang="en-US" b="0" i="1" dirty="0"/>
              <a:t>, piercing even to the division of soul and spirit, and of joints and marrow, and is a </a:t>
            </a:r>
            <a:r>
              <a:rPr lang="en-US" i="1" dirty="0"/>
              <a:t>discerner of the thoughts and intents of the heart</a:t>
            </a:r>
            <a:r>
              <a:rPr lang="en-US" b="0" i="1" dirty="0" smtClean="0"/>
              <a:t>.</a:t>
            </a:r>
          </a:p>
          <a:p>
            <a:pPr>
              <a:spcBef>
                <a:spcPts val="200"/>
              </a:spcBef>
              <a:spcAft>
                <a:spcPts val="200"/>
              </a:spcAft>
            </a:pPr>
            <a:r>
              <a:rPr lang="en-US" b="0" dirty="0" smtClean="0"/>
              <a:t>See also:  </a:t>
            </a:r>
            <a:r>
              <a:rPr lang="en-US" dirty="0" smtClean="0">
                <a:solidFill>
                  <a:schemeClr val="tx2"/>
                </a:solidFill>
              </a:rPr>
              <a:t>II Peter 1:3; Jude 3; I Peter 1:23-25; John 12:48</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64060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29919058"/>
              </p:ext>
            </p:extLst>
          </p:nvPr>
        </p:nvGraphicFramePr>
        <p:xfrm>
          <a:off x="685801" y="6"/>
          <a:ext cx="7772400" cy="5133934"/>
        </p:xfrm>
        <a:graphic>
          <a:graphicData uri="http://schemas.openxmlformats.org/drawingml/2006/table">
            <a:tbl>
              <a:tblPr/>
              <a:tblGrid>
                <a:gridCol w="2590800"/>
                <a:gridCol w="2590800"/>
                <a:gridCol w="2590800"/>
              </a:tblGrid>
              <a:tr h="279799">
                <a:tc>
                  <a:txBody>
                    <a:bodyPr/>
                    <a:lstStyle/>
                    <a:p>
                      <a:pPr algn="ctr"/>
                      <a:r>
                        <a:rPr lang="en-US" sz="1400" b="1" dirty="0">
                          <a:solidFill>
                            <a:schemeClr val="bg1"/>
                          </a:solidFill>
                        </a:rPr>
                        <a:t>Holy Spirit</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Work</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a:r>
                        <a:rPr lang="en-US" sz="1400" b="1" dirty="0" smtClean="0">
                          <a:solidFill>
                            <a:schemeClr val="bg1"/>
                          </a:solidFill>
                        </a:rPr>
                        <a:t>Gospel, God’s Word</a:t>
                      </a:r>
                      <a:endParaRPr lang="en-US" sz="1400" b="1" dirty="0">
                        <a:solidFill>
                          <a:schemeClr val="bg1"/>
                        </a:solidFill>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r>
              <a:tr h="279799">
                <a:tc>
                  <a:txBody>
                    <a:bodyPr/>
                    <a:lstStyle/>
                    <a:p>
                      <a:pPr algn="ctr"/>
                      <a:r>
                        <a:rPr lang="en-US" sz="1400" b="1" u="none" dirty="0">
                          <a:latin typeface="+mn-lt"/>
                        </a:rPr>
                        <a:t>Nehemiah 9:20</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Instructs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II Timothy 3:16-17</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14:26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Teaches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119:97-102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John 16:8</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Convicts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Titus 1:9;</a:t>
                      </a:r>
                      <a:br>
                        <a:rPr lang="en-US" sz="1400" b="1" u="none" dirty="0">
                          <a:latin typeface="+mn-lt"/>
                        </a:rPr>
                      </a:br>
                      <a:r>
                        <a:rPr lang="en-US" sz="1400" b="1" u="none" dirty="0">
                          <a:latin typeface="+mn-lt"/>
                        </a:rPr>
                        <a:t>Romans 3:9-19</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6:63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Quickens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119:50</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16:13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Guides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119:105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3:5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Birth</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Peter 1:23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I Peter 1:2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Sanctifies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John 17:17;</a:t>
                      </a:r>
                      <a:br>
                        <a:rPr lang="en-US" sz="1400" b="1" u="none" dirty="0">
                          <a:latin typeface="+mn-lt"/>
                        </a:rPr>
                      </a:br>
                      <a:r>
                        <a:rPr lang="en-US" sz="1400" b="1" u="none" dirty="0">
                          <a:latin typeface="+mn-lt"/>
                        </a:rPr>
                        <a:t>II Thessalonians 2:13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Titus 3:5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Saves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James 1:21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I Corinthians 6:11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a:solidFill>
                            <a:schemeClr val="tx2"/>
                          </a:solidFill>
                          <a:latin typeface="+mn-lt"/>
                        </a:rPr>
                        <a:t>Washes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Ephesians 5:26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Acts 9:31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Comforts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Thessalonians 4:18</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Ephesians 1:13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Seals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Ephesians 1:13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15:26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a:solidFill>
                            <a:schemeClr val="tx2"/>
                          </a:solidFill>
                          <a:latin typeface="+mn-lt"/>
                        </a:rPr>
                        <a:t>Testifies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John 5:39</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Romans 8:16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Witnesses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Matthew 24:14</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Romans 5:5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Love</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John 2:5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Galatians 5:22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Joy</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Jeremiah 15:16;</a:t>
                      </a:r>
                      <a:br>
                        <a:rPr lang="en-US" sz="1400" b="1" u="none" dirty="0">
                          <a:latin typeface="+mn-lt"/>
                        </a:rPr>
                      </a:br>
                      <a:r>
                        <a:rPr lang="en-US" sz="1400" b="1" u="none" dirty="0">
                          <a:latin typeface="+mn-lt"/>
                        </a:rPr>
                        <a:t>I Thessalonians 1:6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79876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Leading Me?</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6"/>
            </a:pPr>
            <a:r>
              <a:rPr lang="en-US" sz="2200" b="0" dirty="0"/>
              <a:t>“So, you have </a:t>
            </a:r>
            <a:r>
              <a:rPr lang="en-US" sz="2200" i="1" dirty="0"/>
              <a:t>never</a:t>
            </a:r>
            <a:r>
              <a:rPr lang="en-US" sz="2200" b="0" dirty="0"/>
              <a:t> felt bad when you did wrong?  You have </a:t>
            </a:r>
            <a:r>
              <a:rPr lang="en-US" sz="2200" i="1" dirty="0"/>
              <a:t>never</a:t>
            </a:r>
            <a:r>
              <a:rPr lang="en-US" sz="2200" b="0" dirty="0"/>
              <a:t> felt an internal pressure to do right?”</a:t>
            </a:r>
            <a:endParaRPr lang="en-US" sz="2200" b="0" dirty="0" smtClean="0"/>
          </a:p>
          <a:p>
            <a:pPr marL="346075" indent="-346075">
              <a:spcBef>
                <a:spcPts val="200"/>
              </a:spcBef>
              <a:spcAft>
                <a:spcPts val="200"/>
              </a:spcAft>
              <a:buFont typeface="Arial" pitchFamily="34" charset="0"/>
              <a:buChar char="•"/>
            </a:pPr>
            <a:r>
              <a:rPr lang="en-US" sz="2200" i="1" dirty="0" smtClean="0"/>
              <a:t>Assumption:</a:t>
            </a:r>
            <a:r>
              <a:rPr lang="en-US" sz="2200" b="0" dirty="0" smtClean="0"/>
              <a:t>  Mistaken </a:t>
            </a:r>
            <a:r>
              <a:rPr lang="en-US" sz="2200" i="1" dirty="0" smtClean="0"/>
              <a:t>conscience</a:t>
            </a:r>
            <a:r>
              <a:rPr lang="en-US" sz="2200" b="0" dirty="0" smtClean="0"/>
              <a:t> for Holy Spirit leading.</a:t>
            </a:r>
          </a:p>
          <a:p>
            <a:pPr marL="346075" indent="-346075">
              <a:spcBef>
                <a:spcPts val="200"/>
              </a:spcBef>
              <a:spcAft>
                <a:spcPts val="200"/>
              </a:spcAft>
              <a:buFont typeface="Arial" pitchFamily="34" charset="0"/>
              <a:buChar char="•"/>
            </a:pPr>
            <a:r>
              <a:rPr lang="en-US" sz="2200" b="0" dirty="0" smtClean="0"/>
              <a:t>Conscience is an independent </a:t>
            </a:r>
            <a:r>
              <a:rPr lang="en-US" sz="2200" b="0" i="1" dirty="0" smtClean="0"/>
              <a:t>“voice”</a:t>
            </a:r>
            <a:r>
              <a:rPr lang="en-US" sz="2200" b="0" dirty="0" smtClean="0"/>
              <a:t> (</a:t>
            </a:r>
            <a:r>
              <a:rPr lang="en-US" sz="2200" dirty="0" smtClean="0">
                <a:solidFill>
                  <a:schemeClr val="tx2"/>
                </a:solidFill>
              </a:rPr>
              <a:t>Rom. 2:15</a:t>
            </a:r>
            <a:r>
              <a:rPr lang="en-US" sz="2200" b="0" dirty="0" smtClean="0"/>
              <a:t>).</a:t>
            </a:r>
          </a:p>
          <a:p>
            <a:pPr marL="346075" indent="-346075">
              <a:spcBef>
                <a:spcPts val="200"/>
              </a:spcBef>
              <a:spcAft>
                <a:spcPts val="200"/>
              </a:spcAft>
              <a:buFont typeface="Arial" pitchFamily="34" charset="0"/>
              <a:buChar char="•"/>
            </a:pPr>
            <a:r>
              <a:rPr lang="en-US" sz="2200" i="1" dirty="0" smtClean="0"/>
              <a:t>Hurts</a:t>
            </a:r>
            <a:r>
              <a:rPr lang="en-US" sz="2200" b="0" dirty="0" smtClean="0"/>
              <a:t> when we do wrong and know our guilt (</a:t>
            </a:r>
            <a:r>
              <a:rPr lang="en-US" sz="2200" dirty="0" smtClean="0">
                <a:solidFill>
                  <a:schemeClr val="tx2"/>
                </a:solidFill>
              </a:rPr>
              <a:t>II Samuel 24:9-10; John 8:9; Isaiah 30:21</a:t>
            </a:r>
            <a:r>
              <a:rPr lang="en-US" sz="2200" b="0" dirty="0" smtClean="0"/>
              <a:t>).</a:t>
            </a:r>
          </a:p>
          <a:p>
            <a:pPr marL="346075" indent="-346075">
              <a:spcBef>
                <a:spcPts val="200"/>
              </a:spcBef>
              <a:spcAft>
                <a:spcPts val="200"/>
              </a:spcAft>
              <a:buFont typeface="Arial" pitchFamily="34" charset="0"/>
              <a:buChar char="•"/>
            </a:pPr>
            <a:r>
              <a:rPr lang="en-US" sz="2200" b="0" dirty="0" smtClean="0"/>
              <a:t>Quieted even </a:t>
            </a:r>
            <a:r>
              <a:rPr lang="en-US" sz="2200" i="1" dirty="0" smtClean="0"/>
              <a:t>ruined</a:t>
            </a:r>
            <a:r>
              <a:rPr lang="en-US" sz="2200" b="0" dirty="0" smtClean="0"/>
              <a:t>, as it is ignored and overruled (</a:t>
            </a:r>
            <a:r>
              <a:rPr lang="en-US" sz="2200" dirty="0" smtClean="0">
                <a:solidFill>
                  <a:schemeClr val="tx2"/>
                </a:solidFill>
              </a:rPr>
              <a:t>I Timothy 4:2; Ephes. 4:17-19</a:t>
            </a:r>
            <a:r>
              <a:rPr lang="en-US" sz="2200" b="0" dirty="0" smtClean="0"/>
              <a:t>).</a:t>
            </a:r>
          </a:p>
          <a:p>
            <a:pPr marL="346075" indent="-346075">
              <a:spcBef>
                <a:spcPts val="200"/>
              </a:spcBef>
              <a:spcAft>
                <a:spcPts val="200"/>
              </a:spcAft>
              <a:buFont typeface="Arial" pitchFamily="34" charset="0"/>
              <a:buChar char="•"/>
            </a:pPr>
            <a:r>
              <a:rPr lang="en-US" sz="2200" i="1" dirty="0"/>
              <a:t>R</a:t>
            </a:r>
            <a:r>
              <a:rPr lang="en-US" sz="2200" i="1" dirty="0" smtClean="0"/>
              <a:t>estored</a:t>
            </a:r>
            <a:r>
              <a:rPr lang="en-US" sz="2200" b="0" dirty="0" smtClean="0"/>
              <a:t> when heeded and forgiven (</a:t>
            </a:r>
            <a:r>
              <a:rPr lang="en-US" sz="2200" dirty="0" smtClean="0">
                <a:solidFill>
                  <a:schemeClr val="tx2"/>
                </a:solidFill>
              </a:rPr>
              <a:t>Heb. 9:14; 10:22; I Peter 3:21</a:t>
            </a:r>
            <a:r>
              <a:rPr lang="en-US" sz="2200" b="0" dirty="0" smtClean="0"/>
              <a:t>).</a:t>
            </a:r>
          </a:p>
          <a:p>
            <a:pPr marL="346075" indent="-346075">
              <a:spcBef>
                <a:spcPts val="200"/>
              </a:spcBef>
              <a:spcAft>
                <a:spcPts val="200"/>
              </a:spcAft>
              <a:buFont typeface="Arial" pitchFamily="34" charset="0"/>
              <a:buChar char="•"/>
            </a:pPr>
            <a:r>
              <a:rPr lang="en-US" sz="2200" i="1" dirty="0" smtClean="0">
                <a:solidFill>
                  <a:schemeClr val="tx2"/>
                </a:solidFill>
              </a:rPr>
              <a:t>Limited</a:t>
            </a:r>
            <a:r>
              <a:rPr lang="en-US" sz="2200" b="0" dirty="0" smtClean="0">
                <a:solidFill>
                  <a:schemeClr val="tx2"/>
                </a:solidFill>
              </a:rPr>
              <a:t> </a:t>
            </a:r>
            <a:r>
              <a:rPr lang="en-US" sz="2200" b="0" dirty="0" smtClean="0"/>
              <a:t>by our knowledge (</a:t>
            </a:r>
            <a:r>
              <a:rPr lang="en-US" sz="2200" dirty="0" smtClean="0">
                <a:solidFill>
                  <a:schemeClr val="tx2"/>
                </a:solidFill>
              </a:rPr>
              <a:t>Acts 23:1; 22:4; I Timothy 1:13</a:t>
            </a:r>
            <a:r>
              <a:rPr lang="en-US" sz="2200" b="0" dirty="0" smtClean="0"/>
              <a:t>).</a:t>
            </a:r>
          </a:p>
          <a:p>
            <a:pPr marL="346075" indent="-346075">
              <a:spcBef>
                <a:spcPts val="200"/>
              </a:spcBef>
              <a:spcAft>
                <a:spcPts val="200"/>
              </a:spcAft>
              <a:buFont typeface="Arial" pitchFamily="34" charset="0"/>
              <a:buChar char="•"/>
            </a:pPr>
            <a:r>
              <a:rPr lang="en-US" sz="2200" i="1" dirty="0" smtClean="0"/>
              <a:t>Answer:  </a:t>
            </a:r>
            <a:r>
              <a:rPr lang="en-US" sz="2200" b="0" dirty="0" smtClean="0"/>
              <a:t>Is the Holy Spirit </a:t>
            </a:r>
            <a:r>
              <a:rPr lang="en-US" sz="2200" i="1" dirty="0" smtClean="0">
                <a:solidFill>
                  <a:schemeClr val="tx2"/>
                </a:solidFill>
              </a:rPr>
              <a:t>limited</a:t>
            </a:r>
            <a:r>
              <a:rPr lang="en-US" sz="2200" b="0" dirty="0" smtClean="0">
                <a:solidFill>
                  <a:schemeClr val="tx2"/>
                </a:solidFill>
              </a:rPr>
              <a:t> </a:t>
            </a:r>
            <a:r>
              <a:rPr lang="en-US" sz="2200" b="0" dirty="0" smtClean="0"/>
              <a:t>by our knowledge?</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26534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Deciphering Events?</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7"/>
            </a:pPr>
            <a:r>
              <a:rPr lang="en-US" sz="2400" b="0" dirty="0" smtClean="0"/>
              <a:t>“Just </a:t>
            </a:r>
            <a:r>
              <a:rPr lang="en-US" sz="2400" b="0" dirty="0"/>
              <a:t>the other day, I had a strange feeling that I should go straight through a green stop-light, so I could go home through the back entrance of my subdivision.  I don’t know why, because I always slow down and turn left at that light.  And then, just after I cleared the light, a huge SUV ran the red light from the other way!  If I turned left, like I always do, I would be dead now!  </a:t>
            </a:r>
            <a:r>
              <a:rPr lang="en-US" sz="2400" i="1" dirty="0"/>
              <a:t>The Holy Spirit saved me.</a:t>
            </a:r>
            <a:r>
              <a:rPr lang="en-US" sz="2400" b="0" dirty="0"/>
              <a:t>  There is </a:t>
            </a:r>
            <a:r>
              <a:rPr lang="en-US" sz="2400" i="1" dirty="0"/>
              <a:t>no way</a:t>
            </a:r>
            <a:r>
              <a:rPr lang="en-US" sz="2400" b="0" dirty="0"/>
              <a:t> you can make me doubt the Spirit!”</a:t>
            </a:r>
            <a:endParaRPr lang="en-US" sz="2400" b="0" dirty="0" smtClean="0"/>
          </a:p>
          <a:p>
            <a:pPr marL="346075" indent="-346075">
              <a:spcBef>
                <a:spcPts val="300"/>
              </a:spcBef>
              <a:spcAft>
                <a:spcPts val="300"/>
              </a:spcAft>
              <a:buFont typeface="Arial" pitchFamily="34" charset="0"/>
              <a:buChar char="•"/>
            </a:pPr>
            <a:r>
              <a:rPr lang="en-US" sz="2400" i="1" dirty="0" smtClean="0"/>
              <a:t>Assumption:</a:t>
            </a:r>
            <a:r>
              <a:rPr lang="en-US" sz="2400" b="0" dirty="0" smtClean="0"/>
              <a:t>  Positive events reinforce decisions, and negative events condemn decisions.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27512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Events Are Not Telling</a:t>
            </a:r>
            <a:endParaRPr lang="en-US" dirty="0"/>
          </a:p>
        </p:txBody>
      </p:sp>
      <p:sp>
        <p:nvSpPr>
          <p:cNvPr id="3" name="Content Placeholder 2"/>
          <p:cNvSpPr>
            <a:spLocks noGrp="1"/>
          </p:cNvSpPr>
          <p:nvPr>
            <p:ph idx="1"/>
          </p:nvPr>
        </p:nvSpPr>
        <p:spPr/>
        <p:txBody>
          <a:bodyPr>
            <a:noAutofit/>
          </a:bodyPr>
          <a:lstStyle/>
          <a:p>
            <a:pPr>
              <a:lnSpc>
                <a:spcPct val="95000"/>
              </a:lnSpc>
              <a:spcBef>
                <a:spcPts val="200"/>
              </a:spcBef>
              <a:spcAft>
                <a:spcPts val="200"/>
              </a:spcAft>
            </a:pPr>
            <a:r>
              <a:rPr lang="en-US" sz="1900" b="0" i="1" dirty="0"/>
              <a:t>When </a:t>
            </a:r>
            <a:r>
              <a:rPr lang="en-US" sz="1900" i="1" dirty="0"/>
              <a:t>I applied my heart to know wisdom and to see the business that is done on earth</a:t>
            </a:r>
            <a:r>
              <a:rPr lang="en-US" sz="1900" b="0" i="1" dirty="0"/>
              <a:t>, even though one sees no sleep day or night</a:t>
            </a:r>
            <a:r>
              <a:rPr lang="en-US" sz="1900" b="0" i="1" dirty="0" smtClean="0"/>
              <a:t>, then </a:t>
            </a:r>
            <a:r>
              <a:rPr lang="en-US" sz="1900" b="0" i="1" dirty="0"/>
              <a:t>I saw all the work of God, that </a:t>
            </a:r>
            <a:r>
              <a:rPr lang="en-US" sz="1900" i="1" dirty="0"/>
              <a:t>a man cannot find out the work that is done under the sun</a:t>
            </a:r>
            <a:r>
              <a:rPr lang="en-US" sz="1900" b="0" i="1" dirty="0"/>
              <a:t>. For though a man labors to discover it, yet he will not find it; moreover, though a wise man attempts to know it, he will not be able to find it</a:t>
            </a:r>
            <a:r>
              <a:rPr lang="en-US" sz="1900" b="0" i="1" dirty="0" smtClean="0"/>
              <a:t>. For </a:t>
            </a:r>
            <a:r>
              <a:rPr lang="en-US" sz="1900" b="0" i="1" dirty="0"/>
              <a:t>I considered all this in my heart, so that I could declare it all: that </a:t>
            </a:r>
            <a:r>
              <a:rPr lang="en-US" sz="1900" i="1" dirty="0"/>
              <a:t>the righteous and the wise and their works are in </a:t>
            </a:r>
            <a:r>
              <a:rPr lang="en-US" sz="1900" i="1" u="sng" dirty="0"/>
              <a:t>the hand of God</a:t>
            </a:r>
            <a:r>
              <a:rPr lang="en-US" sz="1900" i="1" dirty="0"/>
              <a:t>. People </a:t>
            </a:r>
            <a:r>
              <a:rPr lang="en-US" sz="1900" i="1" u="sng" dirty="0"/>
              <a:t>know neither love nor hatred by anything they see before them</a:t>
            </a:r>
            <a:r>
              <a:rPr lang="en-US" sz="1900" i="1" dirty="0" smtClean="0"/>
              <a:t>. All </a:t>
            </a:r>
            <a:r>
              <a:rPr lang="en-US" sz="1900" i="1" dirty="0"/>
              <a:t>things </a:t>
            </a:r>
            <a:r>
              <a:rPr lang="en-US" sz="1900" i="1" u="sng" dirty="0"/>
              <a:t>come alike to all</a:t>
            </a:r>
            <a:r>
              <a:rPr lang="en-US" sz="1900" i="1" dirty="0"/>
              <a:t>: One event happens</a:t>
            </a:r>
            <a:r>
              <a:rPr lang="en-US" sz="1900" b="0" i="1" dirty="0"/>
              <a:t> to the righteous and the wicked; To the good, the clean, and the unclean; To him who sacrifices and him who does not sacrifice. </a:t>
            </a:r>
            <a:r>
              <a:rPr lang="en-US" sz="1900" i="1" dirty="0"/>
              <a:t>As is the good, so is the sinner</a:t>
            </a:r>
            <a:r>
              <a:rPr lang="en-US" sz="1900" b="0" i="1" dirty="0"/>
              <a:t>; He who takes an oath as he who fears an oath</a:t>
            </a:r>
            <a:r>
              <a:rPr lang="en-US" sz="1900" b="0" i="1" dirty="0" smtClean="0"/>
              <a:t>. This </a:t>
            </a:r>
            <a:r>
              <a:rPr lang="en-US" sz="1900" b="0" i="1" dirty="0"/>
              <a:t>is an evil in all that is done under the sun: </a:t>
            </a:r>
            <a:r>
              <a:rPr lang="en-US" sz="1900" i="1" dirty="0"/>
              <a:t>that one thing happens to all</a:t>
            </a:r>
            <a:r>
              <a:rPr lang="en-US" sz="1900" b="0" i="1" dirty="0" smtClean="0"/>
              <a:t>. …</a:t>
            </a:r>
            <a:r>
              <a:rPr lang="en-US" sz="1900" b="0" dirty="0"/>
              <a:t> </a:t>
            </a:r>
            <a:r>
              <a:rPr lang="en-US" sz="1900" b="0" dirty="0" smtClean="0"/>
              <a:t>(</a:t>
            </a:r>
            <a:r>
              <a:rPr lang="en-US" sz="1900" dirty="0">
                <a:solidFill>
                  <a:schemeClr val="tx2"/>
                </a:solidFill>
              </a:rPr>
              <a:t>Ecclesiastes </a:t>
            </a:r>
            <a:r>
              <a:rPr lang="en-US" sz="1900" dirty="0" smtClean="0">
                <a:solidFill>
                  <a:schemeClr val="tx2"/>
                </a:solidFill>
              </a:rPr>
              <a:t>8:16-3</a:t>
            </a:r>
            <a:r>
              <a:rPr lang="en-US" sz="1900" b="0" dirty="0" smtClean="0"/>
              <a:t>)</a:t>
            </a:r>
          </a:p>
          <a:p>
            <a:pPr marL="342900" indent="-342900">
              <a:lnSpc>
                <a:spcPct val="95000"/>
              </a:lnSpc>
              <a:spcBef>
                <a:spcPts val="200"/>
              </a:spcBef>
              <a:spcAft>
                <a:spcPts val="200"/>
              </a:spcAft>
              <a:buFont typeface="Arial" pitchFamily="34" charset="0"/>
              <a:buChar char="•"/>
            </a:pPr>
            <a:r>
              <a:rPr lang="en-US" sz="1900" i="1" dirty="0" smtClean="0"/>
              <a:t>Cannot</a:t>
            </a:r>
            <a:r>
              <a:rPr lang="en-US" sz="1900" b="0" dirty="0" smtClean="0"/>
              <a:t> discern </a:t>
            </a:r>
            <a:r>
              <a:rPr lang="en-US" sz="1900" i="1" dirty="0" smtClean="0"/>
              <a:t>anything</a:t>
            </a:r>
            <a:r>
              <a:rPr lang="en-US" sz="1900" b="0" dirty="0" smtClean="0"/>
              <a:t> by events that happen to us!</a:t>
            </a:r>
          </a:p>
          <a:p>
            <a:pPr marL="342900" indent="-342900">
              <a:lnSpc>
                <a:spcPct val="95000"/>
              </a:lnSpc>
              <a:spcBef>
                <a:spcPts val="200"/>
              </a:spcBef>
              <a:spcAft>
                <a:spcPts val="200"/>
              </a:spcAft>
              <a:buFont typeface="Arial" pitchFamily="34" charset="0"/>
              <a:buChar char="•"/>
            </a:pPr>
            <a:r>
              <a:rPr lang="en-US" sz="1900" i="1" dirty="0" smtClean="0"/>
              <a:t>Always</a:t>
            </a:r>
            <a:r>
              <a:rPr lang="en-US" sz="1900" b="0" dirty="0" smtClean="0"/>
              <a:t> an </a:t>
            </a:r>
            <a:r>
              <a:rPr lang="en-US" sz="1900" i="1" dirty="0" smtClean="0"/>
              <a:t>opposite</a:t>
            </a:r>
            <a:r>
              <a:rPr lang="en-US" sz="1900" b="0" dirty="0" smtClean="0"/>
              <a:t>, alternative interpretation.</a:t>
            </a:r>
            <a:endParaRPr lang="en-US" sz="19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66298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Unquestionable Experiences</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8"/>
            </a:pPr>
            <a:r>
              <a:rPr lang="en-US" sz="2400" b="0" dirty="0"/>
              <a:t>“Believe me!  When the Holy Spirit speaks to you, </a:t>
            </a:r>
            <a:r>
              <a:rPr lang="en-US" sz="2400" i="1" dirty="0"/>
              <a:t>you will know</a:t>
            </a:r>
            <a:r>
              <a:rPr lang="en-US" sz="2400" b="0" dirty="0"/>
              <a:t>!  The heavens will open; you will see the brightest light – brighter and purer than you can imagine; you will hear God’s voice through the Spirit, like a mighty rushing wind thundering through you; you will feel as if you can touch His face; you will feel His warm embrace; you will sense Him throughout your body.  </a:t>
            </a:r>
            <a:r>
              <a:rPr lang="en-US" sz="2400" i="1" u="sng" dirty="0"/>
              <a:t>When it happens to you</a:t>
            </a:r>
            <a:r>
              <a:rPr lang="en-US" sz="2400" i="1" dirty="0"/>
              <a:t>, you will no longer doubt</a:t>
            </a:r>
            <a:r>
              <a:rPr lang="en-US" sz="2400" b="0" dirty="0"/>
              <a:t>!”</a:t>
            </a:r>
            <a:endParaRPr lang="en-US" sz="2400" b="0" dirty="0" smtClean="0"/>
          </a:p>
          <a:p>
            <a:pPr marL="346075" indent="-346075">
              <a:spcBef>
                <a:spcPts val="300"/>
              </a:spcBef>
              <a:spcAft>
                <a:spcPts val="300"/>
              </a:spcAft>
              <a:buFont typeface="Arial" pitchFamily="34" charset="0"/>
              <a:buChar char="•"/>
            </a:pPr>
            <a:r>
              <a:rPr lang="en-US" sz="2400" i="1" dirty="0" smtClean="0"/>
              <a:t>Problem:</a:t>
            </a:r>
            <a:r>
              <a:rPr lang="en-US" sz="2400" b="0" dirty="0" smtClean="0"/>
              <a:t>  Irreconcilable platforms for knowing truth.</a:t>
            </a:r>
          </a:p>
          <a:p>
            <a:pPr marL="346075" indent="-346075">
              <a:spcBef>
                <a:spcPts val="300"/>
              </a:spcBef>
              <a:spcAft>
                <a:spcPts val="300"/>
              </a:spcAft>
              <a:buFont typeface="Arial" pitchFamily="34" charset="0"/>
              <a:buChar char="•"/>
            </a:pPr>
            <a:r>
              <a:rPr lang="en-US" sz="2400" i="1" dirty="0" smtClean="0"/>
              <a:t>#1:</a:t>
            </a:r>
            <a:r>
              <a:rPr lang="en-US" sz="2400" b="0" dirty="0" smtClean="0"/>
              <a:t> Inconsistent with instructions to restore, unify, etc.</a:t>
            </a:r>
          </a:p>
          <a:p>
            <a:pPr marL="346075" indent="-346075">
              <a:spcBef>
                <a:spcPts val="300"/>
              </a:spcBef>
              <a:spcAft>
                <a:spcPts val="300"/>
              </a:spcAft>
              <a:buFont typeface="Arial" pitchFamily="34" charset="0"/>
              <a:buChar char="•"/>
            </a:pPr>
            <a:r>
              <a:rPr lang="en-US" sz="2400" i="1" dirty="0" smtClean="0"/>
              <a:t>#2:</a:t>
            </a:r>
            <a:r>
              <a:rPr lang="en-US" sz="2400" b="0" dirty="0" smtClean="0"/>
              <a:t> Precedence of people fooling themselves …</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60299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Seeing What We Want to See</a:t>
            </a:r>
            <a:endParaRPr lang="en-US" dirty="0"/>
          </a:p>
        </p:txBody>
      </p:sp>
      <p:sp>
        <p:nvSpPr>
          <p:cNvPr id="3" name="Content Placeholder 2"/>
          <p:cNvSpPr>
            <a:spLocks noGrp="1"/>
          </p:cNvSpPr>
          <p:nvPr>
            <p:ph idx="1"/>
          </p:nvPr>
        </p:nvSpPr>
        <p:spPr/>
        <p:txBody>
          <a:bodyPr>
            <a:normAutofit fontScale="92500" lnSpcReduction="10000"/>
          </a:bodyPr>
          <a:lstStyle/>
          <a:p>
            <a:r>
              <a:rPr lang="en-US" sz="2400" b="0" i="1" dirty="0"/>
              <a:t>For thus says the LORD of hosts, the God of Israel: </a:t>
            </a:r>
            <a:r>
              <a:rPr lang="en-US" sz="2400" i="1" dirty="0"/>
              <a:t>Do not let your prophets and your diviners </a:t>
            </a:r>
            <a:r>
              <a:rPr lang="en-US" sz="2400" b="0" i="1" dirty="0"/>
              <a:t>who are in your midst </a:t>
            </a:r>
            <a:r>
              <a:rPr lang="en-US" sz="2400" i="1" dirty="0"/>
              <a:t>deceive you, nor listen to </a:t>
            </a:r>
            <a:r>
              <a:rPr lang="en-US" sz="2400" i="1" u="sng" dirty="0"/>
              <a:t>your dreams which you cause</a:t>
            </a:r>
            <a:r>
              <a:rPr lang="en-US" sz="2400" i="1" dirty="0"/>
              <a:t> to be dreamed</a:t>
            </a:r>
            <a:r>
              <a:rPr lang="en-US" sz="2400" b="0" i="1" dirty="0"/>
              <a:t>. For they prophesy falsely to you in My name; I have not sent them, says the LORD. </a:t>
            </a:r>
            <a:r>
              <a:rPr lang="en-US" sz="2400" b="0" dirty="0"/>
              <a:t>(</a:t>
            </a:r>
            <a:r>
              <a:rPr lang="en-US" sz="2400" dirty="0">
                <a:solidFill>
                  <a:schemeClr val="tx2"/>
                </a:solidFill>
              </a:rPr>
              <a:t>Jeremiah 29:8-9</a:t>
            </a:r>
            <a:r>
              <a:rPr lang="en-US" sz="2400" b="0" dirty="0" smtClean="0"/>
              <a:t>)</a:t>
            </a:r>
          </a:p>
          <a:p>
            <a:pPr marL="342900" indent="-342900">
              <a:buFont typeface="Arial" pitchFamily="34" charset="0"/>
              <a:buChar char="•"/>
            </a:pPr>
            <a:r>
              <a:rPr lang="en-US" sz="2400" b="0" dirty="0" smtClean="0"/>
              <a:t>Properly prejudiced, a mind can see dreams and visions of their own creation (</a:t>
            </a:r>
            <a:r>
              <a:rPr lang="en-US" sz="2400" dirty="0" smtClean="0">
                <a:solidFill>
                  <a:schemeClr val="tx2"/>
                </a:solidFill>
              </a:rPr>
              <a:t>Deuteronomy 13:1-5; Galatians 1:8-9</a:t>
            </a:r>
            <a:r>
              <a:rPr lang="en-US" sz="2400" b="0" dirty="0" smtClean="0"/>
              <a:t>)!</a:t>
            </a:r>
          </a:p>
          <a:p>
            <a:pPr marL="342900" indent="-342900">
              <a:buFont typeface="Arial" pitchFamily="34" charset="0"/>
              <a:buChar char="•"/>
            </a:pPr>
            <a:r>
              <a:rPr lang="en-US" sz="2400" b="0" dirty="0" smtClean="0"/>
              <a:t>Begins by rejecting established Word of God (</a:t>
            </a:r>
            <a:r>
              <a:rPr lang="en-US" sz="2400" dirty="0" smtClean="0">
                <a:solidFill>
                  <a:schemeClr val="tx2"/>
                </a:solidFill>
              </a:rPr>
              <a:t>Jeremiah 6:16-21; II Thessalonians 2:9-12</a:t>
            </a:r>
            <a:r>
              <a:rPr lang="en-US" sz="2400" b="0" dirty="0" smtClean="0"/>
              <a:t>).</a:t>
            </a:r>
          </a:p>
          <a:p>
            <a:pPr marL="342900" indent="-342900">
              <a:buFont typeface="Arial" pitchFamily="34" charset="0"/>
              <a:buChar char="•"/>
            </a:pPr>
            <a:r>
              <a:rPr lang="en-US" sz="2400" b="0" dirty="0" smtClean="0"/>
              <a:t>See also:  </a:t>
            </a:r>
            <a:r>
              <a:rPr lang="en-US" sz="2400" dirty="0" smtClean="0">
                <a:solidFill>
                  <a:schemeClr val="tx2"/>
                </a:solidFill>
              </a:rPr>
              <a:t>Jeremiah 14:14; 16:12; 18:15; 23:16-36; 27:14-28:17; 37:2, 19; Ezekiel 13:1-6; 14:4; Hosea 4:12-14</a:t>
            </a:r>
          </a:p>
          <a:p>
            <a:pPr marL="342900" indent="-342900">
              <a:buFont typeface="Arial" pitchFamily="34" charset="0"/>
              <a:buChar char="•"/>
            </a:pPr>
            <a:r>
              <a:rPr lang="en-US" sz="2400" b="0" dirty="0" smtClean="0"/>
              <a:t>Must be willing to </a:t>
            </a:r>
            <a:r>
              <a:rPr lang="en-US" sz="2400" b="0" i="1" dirty="0" smtClean="0"/>
              <a:t>“test spirits”</a:t>
            </a:r>
            <a:r>
              <a:rPr lang="en-US" sz="2400" b="0" dirty="0" smtClean="0"/>
              <a:t> (</a:t>
            </a:r>
            <a:r>
              <a:rPr lang="en-US" sz="2400" dirty="0" smtClean="0">
                <a:solidFill>
                  <a:schemeClr val="tx2"/>
                </a:solidFill>
              </a:rPr>
              <a:t>I John 4:1; Revelation 2:2</a:t>
            </a:r>
            <a:r>
              <a:rPr lang="en-US" sz="2400" b="0" dirty="0" smtClean="0"/>
              <a:t>) …</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39260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15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Related Modern-Day Issues</a:t>
            </a:r>
            <a:endParaRPr lang="en-US" dirty="0"/>
          </a:p>
        </p:txBody>
      </p:sp>
      <p:sp>
        <p:nvSpPr>
          <p:cNvPr id="6" name="Content Placeholder 5"/>
          <p:cNvSpPr>
            <a:spLocks noGrp="1"/>
          </p:cNvSpPr>
          <p:nvPr>
            <p:ph idx="1"/>
          </p:nvPr>
        </p:nvSpPr>
        <p:spPr/>
        <p:txBody>
          <a:bodyPr>
            <a:normAutofit fontScale="92500" lnSpcReduction="20000"/>
          </a:bodyPr>
          <a:lstStyle/>
          <a:p>
            <a:pPr marL="342900" indent="-342900">
              <a:buFont typeface="Arial" pitchFamily="34" charset="0"/>
              <a:buChar char="•"/>
            </a:pPr>
            <a:r>
              <a:rPr lang="en-US" sz="2800" dirty="0" smtClean="0"/>
              <a:t>Apostles</a:t>
            </a:r>
          </a:p>
          <a:p>
            <a:pPr marL="342900" indent="-342900">
              <a:buFont typeface="Arial" pitchFamily="34" charset="0"/>
              <a:buChar char="•"/>
            </a:pPr>
            <a:r>
              <a:rPr lang="en-US" sz="2800" dirty="0" smtClean="0"/>
              <a:t>Inspiration, Revelation, &amp; Holy Spirit Leading</a:t>
            </a:r>
          </a:p>
          <a:p>
            <a:pPr marL="342900" indent="-342900">
              <a:buFont typeface="Arial" pitchFamily="34" charset="0"/>
              <a:buChar char="•"/>
            </a:pPr>
            <a:r>
              <a:rPr lang="en-US" sz="2800" dirty="0" smtClean="0"/>
              <a:t>Tongue-Speaking</a:t>
            </a:r>
            <a:r>
              <a:rPr lang="en-US" sz="2800" dirty="0"/>
              <a:t>, Healing, and Other </a:t>
            </a:r>
            <a:r>
              <a:rPr lang="en-US" sz="2800" dirty="0" smtClean="0"/>
              <a:t>Miracles</a:t>
            </a:r>
          </a:p>
          <a:p>
            <a:pPr marL="342900" indent="-342900">
              <a:buFont typeface="Arial" pitchFamily="34" charset="0"/>
              <a:buChar char="•"/>
            </a:pPr>
            <a:r>
              <a:rPr lang="en-US" sz="2800" dirty="0"/>
              <a:t>Holy Spirit </a:t>
            </a:r>
            <a:r>
              <a:rPr lang="en-US" sz="2800" dirty="0" smtClean="0"/>
              <a:t>Baptism</a:t>
            </a:r>
            <a:br>
              <a:rPr lang="en-US" sz="2800" dirty="0" smtClean="0"/>
            </a:br>
            <a:endParaRPr lang="en-US" sz="2800" dirty="0" smtClean="0"/>
          </a:p>
          <a:p>
            <a:pPr marL="342900" indent="-342900">
              <a:buFont typeface="Arial" pitchFamily="34" charset="0"/>
              <a:buChar char="•"/>
            </a:pPr>
            <a:r>
              <a:rPr lang="en-US" sz="2800" dirty="0" smtClean="0"/>
              <a:t>Nature of </a:t>
            </a:r>
            <a:r>
              <a:rPr lang="en-US" sz="2800" i="1" dirty="0" smtClean="0"/>
              <a:t>“Spirit”</a:t>
            </a:r>
            <a:r>
              <a:rPr lang="en-US" sz="2800" dirty="0" smtClean="0"/>
              <a:t> and </a:t>
            </a:r>
            <a:r>
              <a:rPr lang="en-US" sz="2800" i="1" dirty="0" smtClean="0"/>
              <a:t>“Soul”</a:t>
            </a:r>
            <a:r>
              <a:rPr lang="en-US" sz="2800" dirty="0" smtClean="0"/>
              <a:t> in General</a:t>
            </a:r>
          </a:p>
          <a:p>
            <a:pPr marL="342900" indent="-342900">
              <a:buFont typeface="Arial" pitchFamily="34" charset="0"/>
              <a:buChar char="•"/>
            </a:pPr>
            <a:r>
              <a:rPr lang="en-US" sz="2800" dirty="0" smtClean="0"/>
              <a:t>Deity of Holy Spirit</a:t>
            </a:r>
          </a:p>
          <a:p>
            <a:pPr marL="342900" indent="-342900">
              <a:buFont typeface="Arial" pitchFamily="34" charset="0"/>
              <a:buChar char="•"/>
            </a:pPr>
            <a:r>
              <a:rPr lang="en-US" sz="2800" dirty="0" smtClean="0"/>
              <a:t>Holy Spirit Mediation</a:t>
            </a:r>
          </a:p>
          <a:p>
            <a:pPr marL="342900" indent="-342900">
              <a:buFont typeface="Arial" pitchFamily="34" charset="0"/>
              <a:buChar char="•"/>
            </a:pPr>
            <a:r>
              <a:rPr lang="en-US" sz="2800" dirty="0" smtClean="0"/>
              <a:t>Indwelling of Holy Spirit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2995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6">
                                            <p:txEl>
                                              <p:pRg st="5" end="5"/>
                                            </p:txEl>
                                          </p:spTgt>
                                        </p:tgtEl>
                                        <p:attrNameLst>
                                          <p:attrName>style.visibility</p:attrName>
                                        </p:attrNameLst>
                                      </p:cBhvr>
                                      <p:to>
                                        <p:strVal val="visible"/>
                                      </p:to>
                                    </p:set>
                                    <p:animEffect transition="in" filter="fade">
                                      <p:cBhvr>
                                        <p:cTn id="11" dur="500"/>
                                        <p:tgtEl>
                                          <p:spTgt spid="6">
                                            <p:txEl>
                                              <p:pRg st="5" end="5"/>
                                            </p:txEl>
                                          </p:spTgt>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childTnLst>
                          </p:cTn>
                        </p:par>
                        <p:par>
                          <p:cTn id="16" fill="hold">
                            <p:stCondLst>
                              <p:cond delay="2500"/>
                            </p:stCondLst>
                            <p:childTnLst>
                              <p:par>
                                <p:cTn id="17" presetID="10" presetClass="entr" presetSubtype="0" fill="hold" nodeType="afterEffect">
                                  <p:stCondLst>
                                    <p:cond delay="50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fade">
                                      <p:cBhvr>
                                        <p:cTn id="19"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for Proof?</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9"/>
            </a:pPr>
            <a:r>
              <a:rPr lang="en-US" sz="2400" b="0" dirty="0"/>
              <a:t>“You ask for proof of my power!  Jesus rebuked the Pharisees, who sought to test Him, saying, </a:t>
            </a:r>
            <a:r>
              <a:rPr lang="en-US" sz="2400" b="0" i="1" dirty="0"/>
              <a:t>‘Why does this generation seek a sign? Assuredly, I say to you, no sign shall be given to this generation’</a:t>
            </a:r>
            <a:r>
              <a:rPr lang="en-US" sz="2400" b="0" dirty="0"/>
              <a:t> (</a:t>
            </a:r>
            <a:r>
              <a:rPr lang="en-US" sz="2400" dirty="0">
                <a:solidFill>
                  <a:schemeClr val="tx2"/>
                </a:solidFill>
              </a:rPr>
              <a:t>Mark 8:11-12</a:t>
            </a:r>
            <a:r>
              <a:rPr lang="en-US" sz="2400" b="0" dirty="0"/>
              <a:t>).  Elsewhere, He said that only </a:t>
            </a:r>
            <a:r>
              <a:rPr lang="en-US" sz="2400" b="0" i="1" dirty="0"/>
              <a:t>“an </a:t>
            </a:r>
            <a:r>
              <a:rPr lang="en-US" sz="2400" i="1" dirty="0"/>
              <a:t>evil</a:t>
            </a:r>
            <a:r>
              <a:rPr lang="en-US" sz="2400" b="0" i="1" dirty="0"/>
              <a:t> and </a:t>
            </a:r>
            <a:r>
              <a:rPr lang="en-US" sz="2400" i="1" dirty="0"/>
              <a:t>adulterous</a:t>
            </a:r>
            <a:r>
              <a:rPr lang="en-US" sz="2400" b="0" i="1" dirty="0"/>
              <a:t> generation </a:t>
            </a:r>
            <a:r>
              <a:rPr lang="en-US" sz="2400" i="1" dirty="0"/>
              <a:t>seeks after a sign</a:t>
            </a:r>
            <a:r>
              <a:rPr lang="en-US" sz="2400" b="0" i="1" dirty="0"/>
              <a:t>”</a:t>
            </a:r>
            <a:r>
              <a:rPr lang="en-US" sz="2400" b="0" dirty="0"/>
              <a:t> (</a:t>
            </a:r>
            <a:r>
              <a:rPr lang="en-US" sz="2400" dirty="0">
                <a:solidFill>
                  <a:schemeClr val="tx2"/>
                </a:solidFill>
              </a:rPr>
              <a:t>Matthew 12:39</a:t>
            </a:r>
            <a:r>
              <a:rPr lang="en-US" sz="2400" b="0" dirty="0"/>
              <a:t>)!”</a:t>
            </a:r>
            <a:endParaRPr lang="en-US" sz="2400" b="0" dirty="0" smtClean="0"/>
          </a:p>
          <a:p>
            <a:pPr marL="346075" indent="-346075">
              <a:spcBef>
                <a:spcPts val="300"/>
              </a:spcBef>
              <a:spcAft>
                <a:spcPts val="300"/>
              </a:spcAft>
              <a:buFont typeface="Arial" pitchFamily="34" charset="0"/>
              <a:buChar char="•"/>
            </a:pPr>
            <a:r>
              <a:rPr lang="en-US" sz="2400" i="1" dirty="0" smtClean="0"/>
              <a:t>Assumption:</a:t>
            </a:r>
            <a:r>
              <a:rPr lang="en-US" sz="2400" b="0" dirty="0" smtClean="0"/>
              <a:t>  No signs had been or were shown to those requesting it.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9051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For Proof?</a:t>
            </a:r>
            <a:endParaRPr lang="en-US" dirty="0"/>
          </a:p>
        </p:txBody>
      </p:sp>
      <p:sp>
        <p:nvSpPr>
          <p:cNvPr id="3" name="Content Placeholder 2"/>
          <p:cNvSpPr>
            <a:spLocks noGrp="1"/>
          </p:cNvSpPr>
          <p:nvPr>
            <p:ph idx="1"/>
          </p:nvPr>
        </p:nvSpPr>
        <p:spPr/>
        <p:txBody>
          <a:bodyPr>
            <a:noAutofit/>
          </a:bodyPr>
          <a:lstStyle/>
          <a:p>
            <a:r>
              <a:rPr lang="en-US" sz="2400" b="0" i="1" dirty="0"/>
              <a:t>Then the Pharisees came out and began to dispute with Him, </a:t>
            </a:r>
            <a:r>
              <a:rPr lang="en-US" sz="2400" i="1" dirty="0"/>
              <a:t>seeking from Him a sign from heaven, testing Him</a:t>
            </a:r>
            <a:r>
              <a:rPr lang="en-US" sz="2400" b="0" i="1" dirty="0"/>
              <a:t>. </a:t>
            </a:r>
            <a:r>
              <a:rPr lang="en-US" sz="2400" b="0" i="1" dirty="0" smtClean="0"/>
              <a:t> But </a:t>
            </a:r>
            <a:r>
              <a:rPr lang="en-US" sz="2400" b="0" i="1" dirty="0"/>
              <a:t>He sighed deeply in His spirit, and said, </a:t>
            </a:r>
            <a:r>
              <a:rPr lang="en-US" sz="2400" b="0" i="1" dirty="0" smtClean="0"/>
              <a:t>“</a:t>
            </a:r>
            <a:r>
              <a:rPr lang="en-US" sz="2400" i="1" u="sng" dirty="0" smtClean="0"/>
              <a:t>Why</a:t>
            </a:r>
            <a:r>
              <a:rPr lang="en-US" sz="2400" i="1" dirty="0" smtClean="0"/>
              <a:t> </a:t>
            </a:r>
            <a:r>
              <a:rPr lang="en-US" sz="2400" i="1" dirty="0"/>
              <a:t>does this generation seek a sign?</a:t>
            </a:r>
            <a:r>
              <a:rPr lang="en-US" sz="2400" b="0" i="1" dirty="0"/>
              <a:t> </a:t>
            </a:r>
            <a:r>
              <a:rPr lang="en-US" sz="2400" b="0" i="1" dirty="0" smtClean="0"/>
              <a:t> Assuredly</a:t>
            </a:r>
            <a:r>
              <a:rPr lang="en-US" sz="2400" b="0" i="1" dirty="0"/>
              <a:t>, I say to you, </a:t>
            </a:r>
            <a:r>
              <a:rPr lang="en-US" sz="2400" i="1" u="sng" dirty="0"/>
              <a:t>no sign shall be given</a:t>
            </a:r>
            <a:r>
              <a:rPr lang="en-US" sz="2400" i="1" dirty="0"/>
              <a:t> to this generation</a:t>
            </a:r>
            <a:r>
              <a:rPr lang="en-US" sz="2400" b="0" i="1" dirty="0" smtClean="0"/>
              <a:t>.” </a:t>
            </a:r>
            <a:r>
              <a:rPr lang="en-US" sz="2400" b="0" dirty="0"/>
              <a:t>(</a:t>
            </a:r>
            <a:r>
              <a:rPr lang="en-US" sz="2400" dirty="0">
                <a:solidFill>
                  <a:schemeClr val="tx2"/>
                </a:solidFill>
              </a:rPr>
              <a:t>Mark </a:t>
            </a:r>
            <a:r>
              <a:rPr lang="en-US" sz="2400" dirty="0" smtClean="0">
                <a:solidFill>
                  <a:schemeClr val="tx2"/>
                </a:solidFill>
              </a:rPr>
              <a:t>8:11-12</a:t>
            </a:r>
            <a:r>
              <a:rPr lang="en-US" sz="2400" b="0" dirty="0" smtClean="0"/>
              <a:t>)</a:t>
            </a:r>
          </a:p>
          <a:p>
            <a:r>
              <a:rPr lang="en-US" sz="2400" b="0" i="1" dirty="0"/>
              <a:t>Then some of the scribes and Pharisees answered, saying, </a:t>
            </a:r>
            <a:r>
              <a:rPr lang="en-US" sz="2400" b="0" i="1" dirty="0" smtClean="0"/>
              <a:t>“Teacher</a:t>
            </a:r>
            <a:r>
              <a:rPr lang="en-US" sz="2400" b="0" i="1" dirty="0"/>
              <a:t>, </a:t>
            </a:r>
            <a:r>
              <a:rPr lang="en-US" sz="2400" i="1" dirty="0"/>
              <a:t>we want to see a sign from </a:t>
            </a:r>
            <a:r>
              <a:rPr lang="en-US" sz="2400" i="1" dirty="0" smtClean="0"/>
              <a:t>You</a:t>
            </a:r>
            <a:r>
              <a:rPr lang="en-US" sz="2400" b="0" i="1" dirty="0" smtClean="0"/>
              <a:t>.” </a:t>
            </a:r>
            <a:r>
              <a:rPr lang="en-US" sz="2400" b="0" i="1" dirty="0"/>
              <a:t>But He answered and said to them, </a:t>
            </a:r>
            <a:r>
              <a:rPr lang="en-US" sz="2400" b="0" i="1" dirty="0" smtClean="0"/>
              <a:t>“</a:t>
            </a:r>
            <a:r>
              <a:rPr lang="en-US" sz="2400" i="1" dirty="0" smtClean="0"/>
              <a:t>An </a:t>
            </a:r>
            <a:r>
              <a:rPr lang="en-US" sz="2400" i="1" dirty="0"/>
              <a:t>evil and adulterous generation </a:t>
            </a:r>
            <a:r>
              <a:rPr lang="en-US" sz="2400" i="1" u="sng" dirty="0"/>
              <a:t>seeks after a sign</a:t>
            </a:r>
            <a:r>
              <a:rPr lang="en-US" sz="2400" b="0" i="1" dirty="0"/>
              <a:t>, and </a:t>
            </a:r>
            <a:r>
              <a:rPr lang="en-US" sz="2400" i="1" u="sng" dirty="0"/>
              <a:t>no sign will be given to it</a:t>
            </a:r>
            <a:r>
              <a:rPr lang="en-US" sz="2400" i="1" dirty="0"/>
              <a:t> </a:t>
            </a:r>
            <a:r>
              <a:rPr lang="en-US" sz="2400" b="0" i="1" dirty="0"/>
              <a:t>except the sign of the prophet Jonah</a:t>
            </a:r>
            <a:r>
              <a:rPr lang="en-US" sz="2400" b="0" i="1" dirty="0" smtClean="0"/>
              <a:t>.” </a:t>
            </a:r>
            <a:r>
              <a:rPr lang="en-US" sz="2400" b="0" dirty="0"/>
              <a:t>(</a:t>
            </a:r>
            <a:r>
              <a:rPr lang="en-US" sz="2400" dirty="0">
                <a:solidFill>
                  <a:schemeClr val="tx2"/>
                </a:solidFill>
              </a:rPr>
              <a:t>Matthew </a:t>
            </a:r>
            <a:r>
              <a:rPr lang="en-US" sz="2400" dirty="0" smtClean="0">
                <a:solidFill>
                  <a:schemeClr val="tx2"/>
                </a:solidFill>
              </a:rPr>
              <a:t>12:38-39</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48253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Wrong Motive and Goal</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200" b="0" i="1" dirty="0" smtClean="0"/>
              <a:t>“Signs”</a:t>
            </a:r>
            <a:r>
              <a:rPr lang="en-US" sz="2200" b="0" dirty="0" smtClean="0"/>
              <a:t> had </a:t>
            </a:r>
            <a:r>
              <a:rPr lang="en-US" sz="2200" i="1" dirty="0" smtClean="0"/>
              <a:t>already</a:t>
            </a:r>
            <a:r>
              <a:rPr lang="en-US" sz="2200" b="0" dirty="0" smtClean="0"/>
              <a:t> been given:</a:t>
            </a:r>
          </a:p>
          <a:p>
            <a:pPr marL="685800" lvl="1" indent="-342900">
              <a:spcBef>
                <a:spcPts val="200"/>
              </a:spcBef>
              <a:spcAft>
                <a:spcPts val="200"/>
              </a:spcAft>
            </a:pPr>
            <a:r>
              <a:rPr lang="en-US" sz="2200" b="1" dirty="0" smtClean="0">
                <a:solidFill>
                  <a:schemeClr val="tx2"/>
                </a:solidFill>
              </a:rPr>
              <a:t>Mark 8:1-9 </a:t>
            </a:r>
            <a:r>
              <a:rPr lang="en-US" sz="2200" dirty="0" smtClean="0"/>
              <a:t>– Feeding of the 4000</a:t>
            </a:r>
          </a:p>
          <a:p>
            <a:pPr marL="685800" lvl="1" indent="-342900">
              <a:spcBef>
                <a:spcPts val="200"/>
              </a:spcBef>
              <a:spcAft>
                <a:spcPts val="200"/>
              </a:spcAft>
            </a:pPr>
            <a:r>
              <a:rPr lang="en-US" sz="2200" b="1" dirty="0" smtClean="0">
                <a:solidFill>
                  <a:schemeClr val="tx2"/>
                </a:solidFill>
              </a:rPr>
              <a:t>Matthew 12:15 </a:t>
            </a:r>
            <a:r>
              <a:rPr lang="en-US" sz="2200" dirty="0" smtClean="0"/>
              <a:t>– Healing of Multitudes</a:t>
            </a:r>
          </a:p>
          <a:p>
            <a:pPr marL="685800" lvl="1" indent="-342900">
              <a:spcBef>
                <a:spcPts val="200"/>
              </a:spcBef>
              <a:spcAft>
                <a:spcPts val="200"/>
              </a:spcAft>
            </a:pPr>
            <a:r>
              <a:rPr lang="en-US" sz="2200" b="1" dirty="0" smtClean="0">
                <a:solidFill>
                  <a:schemeClr val="tx2"/>
                </a:solidFill>
              </a:rPr>
              <a:t>Mat. 12:22-23 </a:t>
            </a:r>
            <a:r>
              <a:rPr lang="en-US" sz="2200" dirty="0" smtClean="0"/>
              <a:t>– Healing Deaf, Blind, Demon-Possessed</a:t>
            </a:r>
          </a:p>
          <a:p>
            <a:pPr marL="342900" indent="-342900">
              <a:spcBef>
                <a:spcPts val="200"/>
              </a:spcBef>
              <a:spcAft>
                <a:spcPts val="200"/>
              </a:spcAft>
              <a:buFont typeface="Arial" pitchFamily="34" charset="0"/>
              <a:buChar char="•"/>
            </a:pPr>
            <a:r>
              <a:rPr lang="en-US" sz="2200" b="0" i="1" dirty="0" smtClean="0"/>
              <a:t>“Signs”</a:t>
            </a:r>
            <a:r>
              <a:rPr lang="en-US" sz="2200" b="0" dirty="0" smtClean="0"/>
              <a:t> </a:t>
            </a:r>
            <a:r>
              <a:rPr lang="en-US" sz="2200" i="1" dirty="0" smtClean="0"/>
              <a:t>continued</a:t>
            </a:r>
            <a:r>
              <a:rPr lang="en-US" sz="2200" b="0" dirty="0" smtClean="0"/>
              <a:t> to be given:</a:t>
            </a:r>
            <a:endParaRPr lang="en-US" sz="2200" b="0" i="1" dirty="0" smtClean="0"/>
          </a:p>
          <a:p>
            <a:pPr marL="685800" lvl="1" indent="-342900">
              <a:spcBef>
                <a:spcPts val="200"/>
              </a:spcBef>
              <a:spcAft>
                <a:spcPts val="200"/>
              </a:spcAft>
            </a:pPr>
            <a:r>
              <a:rPr lang="en-US" sz="2200" b="1" dirty="0" smtClean="0">
                <a:solidFill>
                  <a:schemeClr val="tx2"/>
                </a:solidFill>
              </a:rPr>
              <a:t>Mark 8:22-26 </a:t>
            </a:r>
            <a:r>
              <a:rPr lang="en-US" sz="2200" dirty="0" smtClean="0"/>
              <a:t>– Healing Blind Man of Bethsaida</a:t>
            </a:r>
          </a:p>
          <a:p>
            <a:pPr marL="685800" lvl="1" indent="-342900">
              <a:spcBef>
                <a:spcPts val="200"/>
              </a:spcBef>
              <a:spcAft>
                <a:spcPts val="200"/>
              </a:spcAft>
            </a:pPr>
            <a:r>
              <a:rPr lang="en-US" sz="2200" b="1" dirty="0" smtClean="0">
                <a:solidFill>
                  <a:schemeClr val="tx2"/>
                </a:solidFill>
              </a:rPr>
              <a:t>Matthew 12:39-40 </a:t>
            </a:r>
            <a:r>
              <a:rPr lang="en-US" sz="2200" dirty="0" smtClean="0"/>
              <a:t>– </a:t>
            </a:r>
            <a:r>
              <a:rPr lang="en-US" sz="2200" i="1" dirty="0" smtClean="0"/>
              <a:t>“Sign of Jonah”</a:t>
            </a:r>
            <a:r>
              <a:rPr lang="en-US" sz="2200" dirty="0" smtClean="0"/>
              <a:t>, resurrection</a:t>
            </a:r>
          </a:p>
          <a:p>
            <a:pPr marL="685800" lvl="1" indent="-342900">
              <a:spcBef>
                <a:spcPts val="200"/>
              </a:spcBef>
              <a:spcAft>
                <a:spcPts val="200"/>
              </a:spcAft>
            </a:pPr>
            <a:r>
              <a:rPr lang="en-US" sz="2200" b="1" dirty="0" smtClean="0">
                <a:solidFill>
                  <a:schemeClr val="tx2"/>
                </a:solidFill>
              </a:rPr>
              <a:t>Matthew 14:14-21 </a:t>
            </a:r>
            <a:r>
              <a:rPr lang="en-US" sz="2200" dirty="0" smtClean="0"/>
              <a:t>– Feeding of 5000, Healing Multitudes</a:t>
            </a:r>
          </a:p>
          <a:p>
            <a:pPr marL="342900" indent="-342900">
              <a:spcBef>
                <a:spcPts val="200"/>
              </a:spcBef>
              <a:spcAft>
                <a:spcPts val="200"/>
              </a:spcAft>
              <a:buFont typeface="Arial" pitchFamily="34" charset="0"/>
              <a:buChar char="•"/>
            </a:pPr>
            <a:r>
              <a:rPr lang="en-US" sz="2200" b="0" dirty="0" smtClean="0"/>
              <a:t>Sought signs to be fed, not believe (</a:t>
            </a:r>
            <a:r>
              <a:rPr lang="en-US" sz="2200" dirty="0" smtClean="0">
                <a:solidFill>
                  <a:schemeClr val="tx2"/>
                </a:solidFill>
              </a:rPr>
              <a:t>John 6:1-14, 22-36</a:t>
            </a:r>
            <a:r>
              <a:rPr lang="en-US" sz="2200" b="0" dirty="0" smtClean="0"/>
              <a:t>).</a:t>
            </a:r>
          </a:p>
          <a:p>
            <a:pPr marL="342900" indent="-342900">
              <a:spcBef>
                <a:spcPts val="200"/>
              </a:spcBef>
              <a:spcAft>
                <a:spcPts val="200"/>
              </a:spcAft>
              <a:buFont typeface="Arial" pitchFamily="34" charset="0"/>
              <a:buChar char="•"/>
            </a:pPr>
            <a:r>
              <a:rPr lang="en-US" sz="2200" b="0" dirty="0" smtClean="0"/>
              <a:t>God provided evidence and testimony to Jesus’ identity long before being asked, but He chose the evidence …</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48281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par>
                          <p:cTn id="23" fill="hold">
                            <p:stCondLst>
                              <p:cond delay="0"/>
                            </p:stCondLst>
                            <p:childTnLst>
                              <p:par>
                                <p:cTn id="24" presetID="10"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Four-Fold Witness of Christ</a:t>
            </a:r>
            <a:endParaRPr lang="en-US" dirty="0"/>
          </a:p>
        </p:txBody>
      </p:sp>
      <p:sp>
        <p:nvSpPr>
          <p:cNvPr id="3" name="Content Placeholder 2"/>
          <p:cNvSpPr>
            <a:spLocks noGrp="1"/>
          </p:cNvSpPr>
          <p:nvPr>
            <p:ph idx="1"/>
          </p:nvPr>
        </p:nvSpPr>
        <p:spPr/>
        <p:txBody>
          <a:bodyPr>
            <a:noAutofit/>
          </a:bodyPr>
          <a:lstStyle/>
          <a:p>
            <a:pPr>
              <a:lnSpc>
                <a:spcPct val="90000"/>
              </a:lnSpc>
              <a:spcBef>
                <a:spcPts val="200"/>
              </a:spcBef>
              <a:spcAft>
                <a:spcPts val="200"/>
              </a:spcAft>
            </a:pPr>
            <a:r>
              <a:rPr lang="en-US" sz="1600" b="0" i="1" dirty="0" smtClean="0"/>
              <a:t>“</a:t>
            </a:r>
            <a:r>
              <a:rPr lang="en-US" sz="1600" i="1" dirty="0" smtClean="0"/>
              <a:t>If </a:t>
            </a:r>
            <a:r>
              <a:rPr lang="en-US" sz="1600" i="1" baseline="30000" dirty="0" smtClean="0">
                <a:solidFill>
                  <a:schemeClr val="tx2"/>
                </a:solidFill>
              </a:rPr>
              <a:t>0</a:t>
            </a:r>
            <a:r>
              <a:rPr lang="en-US" sz="1600" i="1" dirty="0" smtClean="0"/>
              <a:t>I </a:t>
            </a:r>
            <a:r>
              <a:rPr lang="en-US" sz="1600" i="1" dirty="0"/>
              <a:t>bear witness of Myself, </a:t>
            </a:r>
            <a:r>
              <a:rPr lang="en-US" sz="1600" i="1" u="sng" dirty="0"/>
              <a:t>My witness is not true</a:t>
            </a:r>
            <a:r>
              <a:rPr lang="en-US" sz="1600" b="0" i="1" dirty="0" smtClean="0"/>
              <a:t>. There </a:t>
            </a:r>
            <a:r>
              <a:rPr lang="en-US" sz="1600" b="0" i="1" dirty="0"/>
              <a:t>is another who bears witness of Me, and I know that the witness which He witnesses of Me is true</a:t>
            </a:r>
            <a:r>
              <a:rPr lang="en-US" sz="1600" b="0" i="1" dirty="0" smtClean="0"/>
              <a:t>. You </a:t>
            </a:r>
            <a:r>
              <a:rPr lang="en-US" sz="1600" b="0" i="1" dirty="0"/>
              <a:t>have sent to </a:t>
            </a:r>
            <a:r>
              <a:rPr lang="en-US" sz="1600" i="1" baseline="30000" dirty="0" smtClean="0">
                <a:solidFill>
                  <a:schemeClr val="tx2"/>
                </a:solidFill>
              </a:rPr>
              <a:t>1</a:t>
            </a:r>
            <a:r>
              <a:rPr lang="en-US" sz="1600" i="1" u="sng" dirty="0" smtClean="0"/>
              <a:t>John</a:t>
            </a:r>
            <a:r>
              <a:rPr lang="en-US" sz="1600" i="1" dirty="0"/>
              <a:t>, and he has borne witness to the truth</a:t>
            </a:r>
            <a:r>
              <a:rPr lang="en-US" sz="1600" b="0" i="1" dirty="0" smtClean="0"/>
              <a:t>. Yet </a:t>
            </a:r>
            <a:r>
              <a:rPr lang="en-US" sz="1600" b="0" i="1" dirty="0"/>
              <a:t>I do not receive testimony from man, but I say these things that you may be saved</a:t>
            </a:r>
            <a:r>
              <a:rPr lang="en-US" sz="1600" b="0" i="1" dirty="0" smtClean="0"/>
              <a:t>. He </a:t>
            </a:r>
            <a:r>
              <a:rPr lang="en-US" sz="1600" b="0" i="1" dirty="0"/>
              <a:t>was the burning and shining lamp, and you were willing for a time to rejoice in his light</a:t>
            </a:r>
            <a:r>
              <a:rPr lang="en-US" sz="1600" b="0" i="1" dirty="0" smtClean="0"/>
              <a:t>. But </a:t>
            </a:r>
            <a:r>
              <a:rPr lang="en-US" sz="1600" b="0" i="1" dirty="0"/>
              <a:t>I have a greater witness than </a:t>
            </a:r>
            <a:r>
              <a:rPr lang="en-US" sz="1600" b="0" i="1" dirty="0" smtClean="0"/>
              <a:t>John’s</a:t>
            </a:r>
            <a:r>
              <a:rPr lang="en-US" sz="1600" b="0" i="1" dirty="0"/>
              <a:t>; for </a:t>
            </a:r>
            <a:r>
              <a:rPr lang="en-US" sz="1600" i="1" baseline="30000" dirty="0" smtClean="0">
                <a:solidFill>
                  <a:schemeClr val="tx2"/>
                </a:solidFill>
              </a:rPr>
              <a:t>2</a:t>
            </a:r>
            <a:r>
              <a:rPr lang="en-US" sz="1600" i="1" dirty="0" smtClean="0"/>
              <a:t>the </a:t>
            </a:r>
            <a:r>
              <a:rPr lang="en-US" sz="1600" i="1" dirty="0"/>
              <a:t>works which the Father has given Me to </a:t>
            </a:r>
            <a:r>
              <a:rPr lang="en-US" sz="1600" i="1" dirty="0" smtClean="0"/>
              <a:t>finish - </a:t>
            </a:r>
            <a:r>
              <a:rPr lang="en-US" sz="1600" i="1" dirty="0"/>
              <a:t>the </a:t>
            </a:r>
            <a:r>
              <a:rPr lang="en-US" sz="1600" i="1" u="sng" dirty="0"/>
              <a:t>very works that I </a:t>
            </a:r>
            <a:r>
              <a:rPr lang="en-US" sz="1600" i="1" u="sng" dirty="0" smtClean="0"/>
              <a:t>do</a:t>
            </a:r>
            <a:r>
              <a:rPr lang="en-US" sz="1600" i="1" dirty="0" smtClean="0"/>
              <a:t> - </a:t>
            </a:r>
            <a:r>
              <a:rPr lang="en-US" sz="1600" i="1" dirty="0"/>
              <a:t>bear witness of Me, that the Father has sent Me</a:t>
            </a:r>
            <a:r>
              <a:rPr lang="en-US" sz="1600" b="0" i="1" dirty="0" smtClean="0"/>
              <a:t>. And </a:t>
            </a:r>
            <a:r>
              <a:rPr lang="en-US" sz="1600" i="1" baseline="30000" dirty="0" smtClean="0">
                <a:solidFill>
                  <a:schemeClr val="tx2"/>
                </a:solidFill>
              </a:rPr>
              <a:t>3</a:t>
            </a:r>
            <a:r>
              <a:rPr lang="en-US" sz="1600" i="1" dirty="0" smtClean="0"/>
              <a:t>the </a:t>
            </a:r>
            <a:r>
              <a:rPr lang="en-US" sz="1600" i="1" dirty="0"/>
              <a:t>Father Himself, who sent Me, has testified of Me</a:t>
            </a:r>
            <a:r>
              <a:rPr lang="en-US" sz="1600" b="0" i="1" dirty="0"/>
              <a:t>. You have neither heard His voice at any time, nor seen His form</a:t>
            </a:r>
            <a:r>
              <a:rPr lang="en-US" sz="1600" b="0" i="1" dirty="0" smtClean="0"/>
              <a:t>. But </a:t>
            </a:r>
            <a:r>
              <a:rPr lang="en-US" sz="1600" b="0" i="1" dirty="0"/>
              <a:t>you do not have His word abiding in you, because whom He sent, Him you do not believe</a:t>
            </a:r>
            <a:r>
              <a:rPr lang="en-US" sz="1600" b="0" i="1" dirty="0" smtClean="0"/>
              <a:t>. </a:t>
            </a:r>
            <a:r>
              <a:rPr lang="en-US" sz="1600" i="1" dirty="0" smtClean="0"/>
              <a:t>You </a:t>
            </a:r>
            <a:r>
              <a:rPr lang="en-US" sz="1600" i="1" dirty="0"/>
              <a:t>search the Scriptures</a:t>
            </a:r>
            <a:r>
              <a:rPr lang="en-US" sz="1600" b="0" i="1" dirty="0"/>
              <a:t>, for in them you think you have eternal life; and </a:t>
            </a:r>
            <a:r>
              <a:rPr lang="en-US" sz="1600" i="1" dirty="0"/>
              <a:t>these are </a:t>
            </a:r>
            <a:r>
              <a:rPr lang="en-US" sz="1600" i="1" baseline="30000" dirty="0" smtClean="0">
                <a:solidFill>
                  <a:schemeClr val="tx2"/>
                </a:solidFill>
              </a:rPr>
              <a:t>4</a:t>
            </a:r>
            <a:r>
              <a:rPr lang="en-US" sz="1600" i="1" dirty="0" smtClean="0"/>
              <a:t>they </a:t>
            </a:r>
            <a:r>
              <a:rPr lang="en-US" sz="1600" i="1" dirty="0"/>
              <a:t>which testify of Me</a:t>
            </a:r>
            <a:r>
              <a:rPr lang="en-US" sz="1600" b="0" i="1" dirty="0" smtClean="0"/>
              <a:t>. But </a:t>
            </a:r>
            <a:r>
              <a:rPr lang="en-US" sz="1600" b="0" i="1" dirty="0"/>
              <a:t>you are not willing to come to Me that you may have life</a:t>
            </a:r>
            <a:r>
              <a:rPr lang="en-US" sz="1600" b="0" i="1" dirty="0" smtClean="0"/>
              <a:t>. I </a:t>
            </a:r>
            <a:r>
              <a:rPr lang="en-US" sz="1600" b="0" i="1" dirty="0"/>
              <a:t>do not receive honor from men</a:t>
            </a:r>
            <a:r>
              <a:rPr lang="en-US" sz="1600" b="0" i="1" dirty="0" smtClean="0"/>
              <a:t>. But </a:t>
            </a:r>
            <a:r>
              <a:rPr lang="en-US" sz="1600" b="0" i="1" dirty="0"/>
              <a:t>I know you, that you do not have the love of God in you</a:t>
            </a:r>
            <a:r>
              <a:rPr lang="en-US" sz="1600" b="0" i="1" dirty="0" smtClean="0"/>
              <a:t>. I </a:t>
            </a:r>
            <a:r>
              <a:rPr lang="en-US" sz="1600" b="0" i="1" dirty="0"/>
              <a:t>have come in My Father's name, and you do not receive Me; if another comes in his own name, him you will receive</a:t>
            </a:r>
            <a:r>
              <a:rPr lang="en-US" sz="1600" b="0" i="1" dirty="0" smtClean="0"/>
              <a:t>. How </a:t>
            </a:r>
            <a:r>
              <a:rPr lang="en-US" sz="1600" b="0" i="1" dirty="0"/>
              <a:t>can you believe, who receive honor from one another, and do not seek the honor that comes from the only God</a:t>
            </a:r>
            <a:r>
              <a:rPr lang="en-US" sz="1600" b="0" i="1" dirty="0" smtClean="0"/>
              <a:t>? Do </a:t>
            </a:r>
            <a:r>
              <a:rPr lang="en-US" sz="1600" b="0" i="1" dirty="0"/>
              <a:t>not think that I shall accuse you to the Father; there is one who accuses </a:t>
            </a:r>
            <a:r>
              <a:rPr lang="en-US" sz="1600" b="0" i="1" dirty="0" smtClean="0"/>
              <a:t>you - </a:t>
            </a:r>
            <a:r>
              <a:rPr lang="en-US" sz="1600" b="0" i="1" dirty="0"/>
              <a:t>Moses, in whom you trust</a:t>
            </a:r>
            <a:r>
              <a:rPr lang="en-US" sz="1600" b="0" i="1" dirty="0" smtClean="0"/>
              <a:t>. For </a:t>
            </a:r>
            <a:r>
              <a:rPr lang="en-US" sz="1600" b="0" i="1" dirty="0"/>
              <a:t>if you believed Moses, you would believe Me; for he wrote about Me</a:t>
            </a:r>
            <a:r>
              <a:rPr lang="en-US" sz="1600" b="0" i="1" dirty="0" smtClean="0"/>
              <a:t>. But </a:t>
            </a:r>
            <a:r>
              <a:rPr lang="en-US" sz="1600" b="0" i="1" dirty="0"/>
              <a:t>if you do not believe his writings, how will you believe My words</a:t>
            </a:r>
            <a:r>
              <a:rPr lang="en-US" sz="1600" b="0" i="1" dirty="0" smtClean="0"/>
              <a:t>?” </a:t>
            </a:r>
            <a:r>
              <a:rPr lang="en-US" sz="1600" b="0" dirty="0"/>
              <a:t>(</a:t>
            </a:r>
            <a:r>
              <a:rPr lang="en-US" sz="1600" dirty="0">
                <a:solidFill>
                  <a:schemeClr val="tx2"/>
                </a:solidFill>
              </a:rPr>
              <a:t>John </a:t>
            </a:r>
            <a:r>
              <a:rPr lang="en-US" sz="1600" dirty="0" smtClean="0">
                <a:solidFill>
                  <a:schemeClr val="tx2"/>
                </a:solidFill>
              </a:rPr>
              <a:t>5:31-47</a:t>
            </a:r>
            <a:r>
              <a:rPr lang="en-US" sz="1600" b="0" dirty="0" smtClean="0"/>
              <a:t>)</a:t>
            </a:r>
          </a:p>
          <a:p>
            <a:pPr marL="342900" indent="-342900">
              <a:lnSpc>
                <a:spcPct val="90000"/>
              </a:lnSpc>
              <a:spcBef>
                <a:spcPts val="200"/>
              </a:spcBef>
              <a:spcAft>
                <a:spcPts val="200"/>
              </a:spcAft>
              <a:buFont typeface="Arial" pitchFamily="34" charset="0"/>
              <a:buChar char="•"/>
            </a:pPr>
            <a:r>
              <a:rPr lang="en-US" sz="1600" b="0" dirty="0" smtClean="0"/>
              <a:t>If </a:t>
            </a:r>
            <a:r>
              <a:rPr lang="en-US" sz="1600" i="1" dirty="0" smtClean="0"/>
              <a:t>even</a:t>
            </a:r>
            <a:r>
              <a:rPr lang="en-US" sz="1600" b="0" dirty="0" smtClean="0"/>
              <a:t> Jesus needed 4 witnesses, and if </a:t>
            </a:r>
            <a:r>
              <a:rPr lang="en-US" sz="1600" i="1" dirty="0" smtClean="0"/>
              <a:t>even</a:t>
            </a:r>
            <a:r>
              <a:rPr lang="en-US" sz="1600" b="0" dirty="0" smtClean="0"/>
              <a:t> Jesus’ own testimony was not sufficient for </a:t>
            </a:r>
            <a:r>
              <a:rPr lang="en-US" sz="1600" b="0" dirty="0" err="1" smtClean="0"/>
              <a:t>truthseekers</a:t>
            </a:r>
            <a:r>
              <a:rPr lang="en-US" sz="1600" b="0" dirty="0" smtClean="0"/>
              <a:t>, then why should we accept a </a:t>
            </a:r>
            <a:r>
              <a:rPr lang="en-US" sz="1600" i="1" dirty="0" smtClean="0"/>
              <a:t>lesser</a:t>
            </a:r>
            <a:r>
              <a:rPr lang="en-US" sz="1600" b="0" dirty="0" smtClean="0"/>
              <a:t> person’s self-witness?</a:t>
            </a:r>
            <a:endParaRPr lang="en-US" sz="16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Tree>
    <p:extLst>
      <p:ext uri="{BB962C8B-B14F-4D97-AF65-F5344CB8AC3E}">
        <p14:creationId xmlns:p14="http://schemas.microsoft.com/office/powerpoint/2010/main" val="174397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 In The Bible?</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0"/>
            </a:pPr>
            <a:r>
              <a:rPr lang="en-US" sz="2400" b="0" dirty="0"/>
              <a:t>“You want proof of my </a:t>
            </a:r>
            <a:r>
              <a:rPr lang="en-US" sz="2400" b="0" dirty="0" smtClean="0"/>
              <a:t>miraculous gifts</a:t>
            </a:r>
            <a:r>
              <a:rPr lang="en-US" sz="2400" b="0" dirty="0"/>
              <a:t>?  The proof you seek is right there in your Bible.  Mark describes the signs that would follow those who believe (</a:t>
            </a:r>
            <a:r>
              <a:rPr lang="en-US" sz="2400" dirty="0">
                <a:solidFill>
                  <a:schemeClr val="tx2"/>
                </a:solidFill>
              </a:rPr>
              <a:t>Mark 16:17-18</a:t>
            </a:r>
            <a:r>
              <a:rPr lang="en-US" sz="2400" b="0" dirty="0"/>
              <a:t>).  You hold the proof right in your own hand! ” (Said while pointing to your Bible in your hand</a:t>
            </a:r>
            <a:r>
              <a:rPr lang="en-US" sz="2400" b="0" dirty="0" smtClean="0"/>
              <a:t>.)</a:t>
            </a:r>
          </a:p>
          <a:p>
            <a:r>
              <a:rPr lang="en-US" sz="2400" b="0" i="1" dirty="0" smtClean="0"/>
              <a:t>“And </a:t>
            </a:r>
            <a:r>
              <a:rPr lang="en-US" sz="2400" i="1" dirty="0"/>
              <a:t>these signs will follow those who believe</a:t>
            </a:r>
            <a:r>
              <a:rPr lang="en-US" sz="2400" b="0" i="1" dirty="0"/>
              <a:t>: In My name they will cast out demons; they will speak with new tongues</a:t>
            </a:r>
            <a:r>
              <a:rPr lang="en-US" sz="2400" b="0" i="1" dirty="0" smtClean="0"/>
              <a:t>; they </a:t>
            </a:r>
            <a:r>
              <a:rPr lang="en-US" sz="2400" b="0" i="1" dirty="0"/>
              <a:t>will take up serpents; and if they drink anything deadly, it will by no means hurt them; they will lay hands on the sick, and they will recover</a:t>
            </a:r>
            <a:r>
              <a:rPr lang="en-US" sz="2400" b="0" i="1" dirty="0" smtClean="0"/>
              <a:t>.” </a:t>
            </a:r>
            <a:r>
              <a:rPr lang="en-US" sz="2400" b="0" dirty="0" smtClean="0"/>
              <a:t>(</a:t>
            </a:r>
            <a:r>
              <a:rPr lang="en-US" sz="2400" dirty="0" smtClean="0">
                <a:solidFill>
                  <a:schemeClr val="tx2"/>
                </a:solidFill>
              </a:rPr>
              <a:t>Mark 16:17-18</a:t>
            </a:r>
            <a:r>
              <a:rPr lang="en-US" sz="2400" b="0" dirty="0" smtClean="0"/>
              <a:t>)</a:t>
            </a:r>
            <a:endParaRPr lang="en-US" sz="2400" b="0" dirty="0"/>
          </a:p>
          <a:p>
            <a:pPr marL="346075" indent="-346075">
              <a:spcBef>
                <a:spcPts val="300"/>
              </a:spcBef>
              <a:spcAft>
                <a:spcPts val="300"/>
              </a:spcAft>
              <a:buFont typeface="Arial" pitchFamily="34" charset="0"/>
              <a:buChar char="•"/>
            </a:pPr>
            <a:r>
              <a:rPr lang="en-US" sz="2400" i="1" dirty="0" smtClean="0"/>
              <a:t>Problem:</a:t>
            </a:r>
            <a:r>
              <a:rPr lang="en-US" sz="2400" b="0" dirty="0" smtClean="0"/>
              <a:t>  Method of “proof” is </a:t>
            </a:r>
            <a:r>
              <a:rPr lang="en-US" sz="2400" i="1" dirty="0" smtClean="0"/>
              <a:t>reverse</a:t>
            </a:r>
            <a:r>
              <a:rPr lang="en-US" sz="2400" b="0" dirty="0" smtClean="0"/>
              <a:t> of Bible pattern.</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48812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Miracles Confirmed The Word</a:t>
            </a:r>
            <a:endParaRPr lang="en-US" dirty="0"/>
          </a:p>
        </p:txBody>
      </p:sp>
      <p:sp>
        <p:nvSpPr>
          <p:cNvPr id="3" name="Content Placeholder 2"/>
          <p:cNvSpPr>
            <a:spLocks noGrp="1"/>
          </p:cNvSpPr>
          <p:nvPr>
            <p:ph idx="1"/>
          </p:nvPr>
        </p:nvSpPr>
        <p:spPr/>
        <p:txBody>
          <a:bodyPr>
            <a:normAutofit fontScale="92500" lnSpcReduction="10000"/>
          </a:bodyPr>
          <a:lstStyle/>
          <a:p>
            <a:pPr>
              <a:spcBef>
                <a:spcPts val="200"/>
              </a:spcBef>
              <a:spcAft>
                <a:spcPts val="200"/>
              </a:spcAft>
            </a:pPr>
            <a:r>
              <a:rPr lang="en-US" sz="2400" b="0" i="1" dirty="0" smtClean="0"/>
              <a:t>… And </a:t>
            </a:r>
            <a:r>
              <a:rPr lang="en-US" sz="2400" b="0" i="1" dirty="0"/>
              <a:t>they went out and </a:t>
            </a:r>
            <a:r>
              <a:rPr lang="en-US" sz="2400" i="1" dirty="0"/>
              <a:t>preached everywhere, the </a:t>
            </a:r>
            <a:r>
              <a:rPr lang="en-US" sz="2400" i="1" u="sng" dirty="0"/>
              <a:t>Lord working</a:t>
            </a:r>
            <a:r>
              <a:rPr lang="en-US" sz="2400" i="1" dirty="0"/>
              <a:t> with them and </a:t>
            </a:r>
            <a:r>
              <a:rPr lang="en-US" sz="2400" i="1" u="sng" dirty="0"/>
              <a:t>confirming the word</a:t>
            </a:r>
            <a:r>
              <a:rPr lang="en-US" sz="2400" i="1" dirty="0"/>
              <a:t> through the accompanying signs</a:t>
            </a:r>
            <a:r>
              <a:rPr lang="en-US" sz="2400" b="0" i="1" dirty="0"/>
              <a:t>. Amen. </a:t>
            </a:r>
            <a:r>
              <a:rPr lang="en-US" sz="2400" b="0" dirty="0"/>
              <a:t>(</a:t>
            </a:r>
            <a:r>
              <a:rPr lang="en-US" sz="2400" dirty="0">
                <a:solidFill>
                  <a:schemeClr val="tx2"/>
                </a:solidFill>
              </a:rPr>
              <a:t>Mark </a:t>
            </a:r>
            <a:r>
              <a:rPr lang="en-US" sz="2400" dirty="0" smtClean="0">
                <a:solidFill>
                  <a:schemeClr val="tx2"/>
                </a:solidFill>
              </a:rPr>
              <a:t>16:19-20</a:t>
            </a:r>
            <a:r>
              <a:rPr lang="en-US" sz="2400" b="0" dirty="0" smtClean="0"/>
              <a:t>)</a:t>
            </a:r>
            <a:endParaRPr lang="en-US" sz="2400" b="0" dirty="0"/>
          </a:p>
          <a:p>
            <a:pPr>
              <a:spcBef>
                <a:spcPts val="200"/>
              </a:spcBef>
              <a:spcAft>
                <a:spcPts val="200"/>
              </a:spcAft>
            </a:pPr>
            <a:r>
              <a:rPr lang="en-US" sz="2400" b="0" i="1" dirty="0" smtClean="0"/>
              <a:t>… how </a:t>
            </a:r>
            <a:r>
              <a:rPr lang="en-US" sz="2400" b="0" i="1" dirty="0"/>
              <a:t>shall we escape if we neglect so great a salvation, which at the first </a:t>
            </a:r>
            <a:r>
              <a:rPr lang="en-US" sz="2400" i="1" dirty="0"/>
              <a:t>began to be spoken by the Lord</a:t>
            </a:r>
            <a:r>
              <a:rPr lang="en-US" sz="2400" b="0" i="1" dirty="0"/>
              <a:t>, and was </a:t>
            </a:r>
            <a:r>
              <a:rPr lang="en-US" sz="2400" i="1" u="sng" dirty="0"/>
              <a:t>confirmed to us</a:t>
            </a:r>
            <a:r>
              <a:rPr lang="en-US" sz="2400" i="1" dirty="0"/>
              <a:t> by those who heard Him</a:t>
            </a:r>
            <a:r>
              <a:rPr lang="en-US" sz="2400" i="1" dirty="0" smtClean="0"/>
              <a:t>, </a:t>
            </a:r>
            <a:r>
              <a:rPr lang="en-US" sz="2400" i="1" u="sng" dirty="0" smtClean="0"/>
              <a:t>God </a:t>
            </a:r>
            <a:r>
              <a:rPr lang="en-US" sz="2400" i="1" u="sng" dirty="0"/>
              <a:t>also bearing witness</a:t>
            </a:r>
            <a:r>
              <a:rPr lang="en-US" sz="2400" i="1" dirty="0"/>
              <a:t> both with signs and wonders, with various miracles, and gifts of the Holy Spirit, </a:t>
            </a:r>
            <a:r>
              <a:rPr lang="en-US" sz="2400" i="1" u="sng" dirty="0"/>
              <a:t>according to His own will</a:t>
            </a:r>
            <a:r>
              <a:rPr lang="en-US" sz="2400" b="0" i="1" dirty="0"/>
              <a:t>? </a:t>
            </a:r>
            <a:r>
              <a:rPr lang="en-US" sz="2400" b="0" dirty="0"/>
              <a:t>(</a:t>
            </a:r>
            <a:r>
              <a:rPr lang="en-US" sz="2400" dirty="0">
                <a:solidFill>
                  <a:schemeClr val="tx2"/>
                </a:solidFill>
              </a:rPr>
              <a:t>Hebrews </a:t>
            </a:r>
            <a:r>
              <a:rPr lang="en-US" sz="2400" dirty="0" smtClean="0">
                <a:solidFill>
                  <a:schemeClr val="tx2"/>
                </a:solidFill>
              </a:rPr>
              <a:t>2:1-4</a:t>
            </a:r>
            <a:r>
              <a:rPr lang="en-US" sz="2400" b="0" dirty="0" smtClean="0"/>
              <a:t>)</a:t>
            </a:r>
          </a:p>
          <a:p>
            <a:pPr marL="342900" indent="-342900">
              <a:spcBef>
                <a:spcPts val="200"/>
              </a:spcBef>
              <a:spcAft>
                <a:spcPts val="200"/>
              </a:spcAft>
              <a:buFont typeface="Arial" pitchFamily="34" charset="0"/>
              <a:buChar char="•"/>
            </a:pPr>
            <a:r>
              <a:rPr lang="en-US" sz="2400" i="1" u="sng" dirty="0" smtClean="0">
                <a:solidFill>
                  <a:schemeClr val="tx2"/>
                </a:solidFill>
              </a:rPr>
              <a:t>Confirmation</a:t>
            </a:r>
            <a:r>
              <a:rPr lang="en-US" sz="2400" b="0" dirty="0" smtClean="0">
                <a:solidFill>
                  <a:schemeClr val="tx2"/>
                </a:solidFill>
              </a:rPr>
              <a:t> </a:t>
            </a:r>
            <a:r>
              <a:rPr lang="en-US" sz="2400" b="0" dirty="0" smtClean="0"/>
              <a:t>of message was </a:t>
            </a:r>
            <a:r>
              <a:rPr lang="en-US" sz="2400" i="1" u="sng" dirty="0" smtClean="0"/>
              <a:t>primary</a:t>
            </a:r>
            <a:r>
              <a:rPr lang="en-US" sz="2400" b="0" dirty="0" smtClean="0"/>
              <a:t> point of miracles (</a:t>
            </a:r>
            <a:r>
              <a:rPr lang="en-US" sz="2400" dirty="0" smtClean="0">
                <a:solidFill>
                  <a:schemeClr val="tx2"/>
                </a:solidFill>
              </a:rPr>
              <a:t>Matthew 15:22-28; John 5:36; 14:11; 20:30-31</a:t>
            </a:r>
            <a:r>
              <a:rPr lang="en-US" sz="2400" b="0" dirty="0" smtClean="0"/>
              <a:t>)!</a:t>
            </a:r>
          </a:p>
          <a:p>
            <a:pPr marL="342900" indent="-342900">
              <a:spcBef>
                <a:spcPts val="200"/>
              </a:spcBef>
              <a:spcAft>
                <a:spcPts val="200"/>
              </a:spcAft>
              <a:buFont typeface="Arial" pitchFamily="34" charset="0"/>
              <a:buChar char="•"/>
            </a:pPr>
            <a:r>
              <a:rPr lang="en-US" sz="2400" b="0" dirty="0" smtClean="0"/>
              <a:t>Pentecostals use the </a:t>
            </a:r>
            <a:r>
              <a:rPr lang="en-US" sz="2400" i="1" dirty="0" smtClean="0"/>
              <a:t>Word</a:t>
            </a:r>
            <a:r>
              <a:rPr lang="en-US" sz="2400" b="0" dirty="0" smtClean="0"/>
              <a:t> to confirm their </a:t>
            </a:r>
            <a:r>
              <a:rPr lang="en-US" sz="2400" i="1" dirty="0" smtClean="0"/>
              <a:t>miracles</a:t>
            </a:r>
            <a:r>
              <a:rPr lang="en-US" sz="2400" b="0" dirty="0" smtClean="0"/>
              <a:t>.</a:t>
            </a:r>
          </a:p>
          <a:p>
            <a:pPr marL="342900" indent="-342900">
              <a:spcBef>
                <a:spcPts val="200"/>
              </a:spcBef>
              <a:spcAft>
                <a:spcPts val="200"/>
              </a:spcAft>
              <a:buFont typeface="Arial" pitchFamily="34" charset="0"/>
              <a:buChar char="•"/>
            </a:pPr>
            <a:r>
              <a:rPr lang="en-US" sz="2400" b="0" dirty="0" smtClean="0"/>
              <a:t>NT Apostles used </a:t>
            </a:r>
            <a:r>
              <a:rPr lang="en-US" sz="2400" i="1" dirty="0" smtClean="0"/>
              <a:t>miracles</a:t>
            </a:r>
            <a:r>
              <a:rPr lang="en-US" sz="2400" b="0" dirty="0" smtClean="0"/>
              <a:t> to confirm their </a:t>
            </a:r>
            <a:r>
              <a:rPr lang="en-US" sz="2400" i="1" dirty="0" smtClean="0"/>
              <a:t>word</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63042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Available to All?</a:t>
            </a:r>
            <a:endParaRPr lang="en-US" dirty="0"/>
          </a:p>
        </p:txBody>
      </p:sp>
      <p:sp>
        <p:nvSpPr>
          <p:cNvPr id="3" name="Content Placeholder 2"/>
          <p:cNvSpPr>
            <a:spLocks noGrp="1"/>
          </p:cNvSpPr>
          <p:nvPr>
            <p:ph idx="1"/>
          </p:nvPr>
        </p:nvSpPr>
        <p:spPr/>
        <p:txBody>
          <a:bodyPr>
            <a:noAutofit/>
          </a:bodyPr>
          <a:lstStyle/>
          <a:p>
            <a:pPr marL="457200" indent="-457200">
              <a:spcBef>
                <a:spcPts val="100"/>
              </a:spcBef>
              <a:spcAft>
                <a:spcPts val="100"/>
              </a:spcAft>
              <a:buFont typeface="+mj-lt"/>
              <a:buAutoNum type="arabicPeriod" startAt="11"/>
            </a:pPr>
            <a:r>
              <a:rPr lang="en-US" b="0" dirty="0"/>
              <a:t>“Jesus said that we would be able to pray for the Holy Spirit and God would give it to us (</a:t>
            </a:r>
            <a:r>
              <a:rPr lang="en-US" dirty="0">
                <a:solidFill>
                  <a:schemeClr val="tx2"/>
                </a:solidFill>
              </a:rPr>
              <a:t>Luke 11:13</a:t>
            </a:r>
            <a:r>
              <a:rPr lang="en-US" b="0" dirty="0"/>
              <a:t>), and Peter confirmed the same promise on Pentecost (</a:t>
            </a:r>
            <a:r>
              <a:rPr lang="en-US" dirty="0">
                <a:solidFill>
                  <a:schemeClr val="tx2"/>
                </a:solidFill>
              </a:rPr>
              <a:t>Acts 2:38-39</a:t>
            </a:r>
            <a:r>
              <a:rPr lang="en-US" b="0" dirty="0"/>
              <a:t>).  Why would miraculous gifts not be available today to believers, who ask sincerely and believe?”</a:t>
            </a:r>
            <a:endParaRPr lang="en-US" b="0" dirty="0" smtClean="0"/>
          </a:p>
          <a:p>
            <a:pPr marL="346075" indent="-346075">
              <a:spcBef>
                <a:spcPts val="100"/>
              </a:spcBef>
              <a:spcAft>
                <a:spcPts val="100"/>
              </a:spcAft>
              <a:buFont typeface="Arial" pitchFamily="34" charset="0"/>
              <a:buChar char="•"/>
            </a:pPr>
            <a:r>
              <a:rPr lang="en-US" i="1" dirty="0" smtClean="0"/>
              <a:t>Assumption:</a:t>
            </a:r>
            <a:r>
              <a:rPr lang="en-US" b="0" dirty="0" smtClean="0"/>
              <a:t> Every reference to Holy Spirit refers to </a:t>
            </a:r>
            <a:r>
              <a:rPr lang="en-US" i="1" dirty="0" smtClean="0"/>
              <a:t>miraculous</a:t>
            </a:r>
            <a:r>
              <a:rPr lang="en-US" b="0" dirty="0" smtClean="0"/>
              <a:t> operation, and it is available to </a:t>
            </a:r>
            <a:r>
              <a:rPr lang="en-US" i="1" dirty="0" smtClean="0"/>
              <a:t>all</a:t>
            </a:r>
            <a:r>
              <a:rPr lang="en-US" b="0" dirty="0" smtClean="0"/>
              <a:t> saints.</a:t>
            </a:r>
          </a:p>
          <a:p>
            <a:pPr>
              <a:spcBef>
                <a:spcPts val="100"/>
              </a:spcBef>
              <a:spcAft>
                <a:spcPts val="100"/>
              </a:spcAft>
            </a:pPr>
            <a:r>
              <a:rPr lang="en-US" b="0" i="1" dirty="0"/>
              <a:t>And I will pray the Father, and </a:t>
            </a:r>
            <a:r>
              <a:rPr lang="en-US" i="1" dirty="0"/>
              <a:t>He </a:t>
            </a:r>
            <a:r>
              <a:rPr lang="en-US" i="1" u="sng" dirty="0"/>
              <a:t>will give you</a:t>
            </a:r>
            <a:r>
              <a:rPr lang="en-US" i="1" dirty="0"/>
              <a:t> another Helper, that He </a:t>
            </a:r>
            <a:r>
              <a:rPr lang="en-US" i="1" u="sng" dirty="0"/>
              <a:t>may abide with you</a:t>
            </a:r>
            <a:r>
              <a:rPr lang="en-US" i="1" dirty="0"/>
              <a:t> </a:t>
            </a:r>
            <a:r>
              <a:rPr lang="en-US" i="1" dirty="0" smtClean="0"/>
              <a:t>forever </a:t>
            </a:r>
            <a:r>
              <a:rPr lang="en-US" b="0" i="1" dirty="0" smtClean="0"/>
              <a:t>- the </a:t>
            </a:r>
            <a:r>
              <a:rPr lang="en-US" b="0" i="1" dirty="0"/>
              <a:t>Spirit of truth, whom the world cannot receive, because it neither sees Him nor knows Him; but </a:t>
            </a:r>
            <a:r>
              <a:rPr lang="en-US" i="1" dirty="0"/>
              <a:t>you know Him, for He </a:t>
            </a:r>
            <a:r>
              <a:rPr lang="en-US" i="1" u="sng" dirty="0"/>
              <a:t>dwells with you</a:t>
            </a:r>
            <a:r>
              <a:rPr lang="en-US" i="1" dirty="0"/>
              <a:t> and </a:t>
            </a:r>
            <a:r>
              <a:rPr lang="en-US" i="1" u="sng" dirty="0"/>
              <a:t>will be in you</a:t>
            </a:r>
            <a:r>
              <a:rPr lang="en-US" b="0" i="1" dirty="0"/>
              <a:t>. </a:t>
            </a:r>
            <a:r>
              <a:rPr lang="en-US" b="0" dirty="0"/>
              <a:t>(</a:t>
            </a:r>
            <a:r>
              <a:rPr lang="en-US" dirty="0">
                <a:solidFill>
                  <a:schemeClr val="tx2"/>
                </a:solidFill>
              </a:rPr>
              <a:t>John </a:t>
            </a:r>
            <a:r>
              <a:rPr lang="en-US" dirty="0" smtClean="0">
                <a:solidFill>
                  <a:schemeClr val="tx2"/>
                </a:solidFill>
              </a:rPr>
              <a:t>14:16-17</a:t>
            </a:r>
            <a:r>
              <a:rPr lang="en-US" b="0" dirty="0" smtClean="0"/>
              <a:t>)</a:t>
            </a:r>
          </a:p>
          <a:p>
            <a:pPr marL="342900" indent="-342900">
              <a:spcBef>
                <a:spcPts val="100"/>
              </a:spcBef>
              <a:spcAft>
                <a:spcPts val="100"/>
              </a:spcAft>
              <a:buFont typeface="Arial" pitchFamily="34" charset="0"/>
              <a:buChar char="•"/>
            </a:pPr>
            <a:r>
              <a:rPr lang="en-US" b="0" dirty="0" smtClean="0"/>
              <a:t>They were to receive the Holy Spirit (future tense, </a:t>
            </a:r>
            <a:r>
              <a:rPr lang="en-US" b="0" i="1" dirty="0" smtClean="0"/>
              <a:t>“will be in you”</a:t>
            </a:r>
            <a:r>
              <a:rPr lang="en-US" b="0" dirty="0" smtClean="0"/>
              <a:t>) differently from how He already dwelt (present tense) with them.</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59072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30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Apostles Promised Holy Spirit</a:t>
            </a:r>
            <a:endParaRPr lang="en-US" dirty="0"/>
          </a:p>
        </p:txBody>
      </p:sp>
      <p:sp>
        <p:nvSpPr>
          <p:cNvPr id="3" name="Content Placeholder 2"/>
          <p:cNvSpPr>
            <a:spLocks noGrp="1"/>
          </p:cNvSpPr>
          <p:nvPr>
            <p:ph idx="1"/>
          </p:nvPr>
        </p:nvSpPr>
        <p:spPr/>
        <p:txBody>
          <a:bodyPr>
            <a:noAutofit/>
          </a:bodyPr>
          <a:lstStyle/>
          <a:p>
            <a:r>
              <a:rPr lang="en-US" sz="2200" b="0" i="1" dirty="0"/>
              <a:t>And being assembled together with them, He commanded them </a:t>
            </a:r>
            <a:r>
              <a:rPr lang="en-US" sz="2200" i="1" u="sng" dirty="0"/>
              <a:t>not to depart</a:t>
            </a:r>
            <a:r>
              <a:rPr lang="en-US" sz="2200" i="1" dirty="0"/>
              <a:t> from Jerusalem, </a:t>
            </a:r>
            <a:r>
              <a:rPr lang="en-US" sz="2200" i="1" u="sng" dirty="0"/>
              <a:t>but</a:t>
            </a:r>
            <a:r>
              <a:rPr lang="en-US" sz="2200" i="1" dirty="0"/>
              <a:t> to </a:t>
            </a:r>
            <a:r>
              <a:rPr lang="en-US" sz="2200" i="1" u="sng" dirty="0"/>
              <a:t>wait</a:t>
            </a:r>
            <a:r>
              <a:rPr lang="en-US" sz="2200" i="1" dirty="0"/>
              <a:t> for the </a:t>
            </a:r>
            <a:r>
              <a:rPr lang="en-US" sz="2200" i="1" u="sng" dirty="0"/>
              <a:t>Promise of the Father</a:t>
            </a:r>
            <a:r>
              <a:rPr lang="en-US" sz="2200" b="0" i="1" dirty="0"/>
              <a:t>, </a:t>
            </a:r>
            <a:r>
              <a:rPr lang="en-US" sz="2200" b="0" i="1" dirty="0" smtClean="0"/>
              <a:t>“which,” </a:t>
            </a:r>
            <a:r>
              <a:rPr lang="en-US" sz="2200" b="0" i="1" dirty="0"/>
              <a:t>He said, </a:t>
            </a:r>
            <a:r>
              <a:rPr lang="en-US" sz="2200" b="0" i="1" dirty="0" smtClean="0"/>
              <a:t>“you </a:t>
            </a:r>
            <a:r>
              <a:rPr lang="en-US" sz="2200" b="0" i="1" dirty="0"/>
              <a:t>have heard from Me</a:t>
            </a:r>
            <a:r>
              <a:rPr lang="en-US" sz="2200" b="0" i="1" dirty="0" smtClean="0"/>
              <a:t>; for </a:t>
            </a:r>
            <a:r>
              <a:rPr lang="en-US" sz="2200" b="0" i="1" dirty="0"/>
              <a:t>John truly baptized with water, but you shall be baptized with the Holy Spirit not many days from now</a:t>
            </a:r>
            <a:r>
              <a:rPr lang="en-US" sz="2200" b="0" i="1" dirty="0" smtClean="0"/>
              <a:t>. …But </a:t>
            </a:r>
            <a:r>
              <a:rPr lang="en-US" sz="2200" i="1" dirty="0"/>
              <a:t>you shall receive power when the </a:t>
            </a:r>
            <a:r>
              <a:rPr lang="en-US" sz="2200" i="1" u="sng" dirty="0"/>
              <a:t>Holy Spirit has come upon you</a:t>
            </a:r>
            <a:r>
              <a:rPr lang="en-US" sz="2200" b="0" i="1" dirty="0"/>
              <a:t>; and you shall be witnesses to Me in Jerusalem, and in all Judea and Samaria, and to the end of the earth</a:t>
            </a:r>
            <a:r>
              <a:rPr lang="en-US" sz="2200" b="0" i="1" dirty="0" smtClean="0"/>
              <a:t>.” </a:t>
            </a:r>
            <a:r>
              <a:rPr lang="en-US" sz="2200" b="0" dirty="0"/>
              <a:t>(</a:t>
            </a:r>
            <a:r>
              <a:rPr lang="en-US" sz="2200" dirty="0">
                <a:solidFill>
                  <a:schemeClr val="tx2"/>
                </a:solidFill>
              </a:rPr>
              <a:t>Acts </a:t>
            </a:r>
            <a:r>
              <a:rPr lang="en-US" sz="2200" dirty="0" smtClean="0">
                <a:solidFill>
                  <a:schemeClr val="tx2"/>
                </a:solidFill>
              </a:rPr>
              <a:t>1:4-8</a:t>
            </a:r>
            <a:r>
              <a:rPr lang="en-US" sz="2200" b="0" dirty="0" smtClean="0"/>
              <a:t>)</a:t>
            </a:r>
          </a:p>
          <a:p>
            <a:pPr marL="342900" indent="-342900">
              <a:buFont typeface="Arial" pitchFamily="34" charset="0"/>
              <a:buChar char="•"/>
            </a:pPr>
            <a:r>
              <a:rPr lang="en-US" sz="2200" b="0" dirty="0" smtClean="0"/>
              <a:t>Apostles </a:t>
            </a:r>
            <a:r>
              <a:rPr lang="en-US" sz="2200" i="1" dirty="0" smtClean="0"/>
              <a:t>promised</a:t>
            </a:r>
            <a:r>
              <a:rPr lang="en-US" sz="2200" b="0" dirty="0" smtClean="0"/>
              <a:t> to receive </a:t>
            </a:r>
            <a:r>
              <a:rPr lang="en-US" sz="2200" b="0" i="1" dirty="0" smtClean="0"/>
              <a:t>“power”</a:t>
            </a:r>
            <a:r>
              <a:rPr lang="en-US" sz="2200" b="0" dirty="0" smtClean="0"/>
              <a:t> from the Holy Spirit, shortly after Jesus’ ascension, while they waited in Jerusalem.</a:t>
            </a:r>
          </a:p>
          <a:p>
            <a:pPr marL="342900" indent="-342900">
              <a:buFont typeface="Arial" pitchFamily="34" charset="0"/>
              <a:buChar char="•"/>
            </a:pPr>
            <a:r>
              <a:rPr lang="en-US" sz="2200" b="0" dirty="0" smtClean="0"/>
              <a:t>Recall Jesus’ promise for Father to give Holy Spirit to guide apostles into </a:t>
            </a:r>
            <a:r>
              <a:rPr lang="en-US" sz="2200" b="0" i="1" dirty="0" smtClean="0"/>
              <a:t>“all truth”</a:t>
            </a:r>
            <a:r>
              <a:rPr lang="en-US" sz="2200" b="0" dirty="0" smtClean="0"/>
              <a:t> (</a:t>
            </a:r>
            <a:r>
              <a:rPr lang="en-US" sz="2200" dirty="0" smtClean="0">
                <a:solidFill>
                  <a:schemeClr val="tx2"/>
                </a:solidFill>
              </a:rPr>
              <a:t>John 14:16-17, 26; 15:26; 16:13-15</a:t>
            </a:r>
            <a:r>
              <a:rPr lang="en-US" sz="22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333302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3500"/>
                            </p:stCondLst>
                            <p:childTnLst>
                              <p:par>
                                <p:cTn id="9" presetID="10" presetClass="entr" presetSubtype="0" fill="hold" nodeType="afterEffect">
                                  <p:stCondLst>
                                    <p:cond delay="3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Apostles Received Holy Spirit</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1900" b="0" i="1" dirty="0" smtClean="0"/>
              <a:t>And they cast their lots, and the lot fell on Matthias. And he was numbered with </a:t>
            </a:r>
            <a:r>
              <a:rPr lang="en-US" sz="1900" i="1" dirty="0" smtClean="0"/>
              <a:t>the eleven </a:t>
            </a:r>
            <a:r>
              <a:rPr lang="en-US" sz="1900" i="1" u="sng" dirty="0" smtClean="0"/>
              <a:t>apostles</a:t>
            </a:r>
            <a:r>
              <a:rPr lang="en-US" sz="1900" b="0" i="1" dirty="0" smtClean="0"/>
              <a:t>. When the Day of Pentecost had fully come, </a:t>
            </a:r>
            <a:r>
              <a:rPr lang="en-US" sz="1900" i="1" u="sng" dirty="0" smtClean="0"/>
              <a:t>they</a:t>
            </a:r>
            <a:r>
              <a:rPr lang="en-US" sz="1900" i="1" dirty="0" smtClean="0"/>
              <a:t> were all with one accord in one place</a:t>
            </a:r>
            <a:r>
              <a:rPr lang="en-US" sz="1900" b="0" i="1" dirty="0" smtClean="0"/>
              <a:t>. And suddenly there came a sound from heaven, as of a rushing mighty wind, and </a:t>
            </a:r>
            <a:r>
              <a:rPr lang="en-US" sz="1900" i="1" dirty="0" smtClean="0"/>
              <a:t>it </a:t>
            </a:r>
            <a:r>
              <a:rPr lang="en-US" sz="1900" i="1" u="sng" dirty="0" smtClean="0"/>
              <a:t>filled</a:t>
            </a:r>
            <a:r>
              <a:rPr lang="en-US" sz="1900" i="1" dirty="0" smtClean="0"/>
              <a:t> the whole house where they were sitting</a:t>
            </a:r>
            <a:r>
              <a:rPr lang="en-US" sz="1900" b="0" i="1" dirty="0" smtClean="0"/>
              <a:t>.  Then there appeared to them </a:t>
            </a:r>
            <a:r>
              <a:rPr lang="en-US" sz="1900" i="1" dirty="0" smtClean="0"/>
              <a:t>divided tongues, </a:t>
            </a:r>
            <a:r>
              <a:rPr lang="en-US" sz="1900" i="1" u="sng" dirty="0" smtClean="0"/>
              <a:t>as</a:t>
            </a:r>
            <a:r>
              <a:rPr lang="en-US" sz="1900" i="1" dirty="0" smtClean="0"/>
              <a:t> of fire</a:t>
            </a:r>
            <a:r>
              <a:rPr lang="en-US" sz="1900" b="0" i="1" dirty="0" smtClean="0"/>
              <a:t>, and one sat upon each of them.  And </a:t>
            </a:r>
            <a:r>
              <a:rPr lang="en-US" sz="1900" i="1" u="sng" dirty="0" smtClean="0"/>
              <a:t>they</a:t>
            </a:r>
            <a:r>
              <a:rPr lang="en-US" sz="1900" i="1" dirty="0" smtClean="0"/>
              <a:t> were all filled with the Holy Spirit</a:t>
            </a:r>
            <a:r>
              <a:rPr lang="en-US" sz="1900" b="0" i="1" dirty="0" smtClean="0"/>
              <a:t> and began to </a:t>
            </a:r>
            <a:r>
              <a:rPr lang="en-US" sz="1900" i="1" dirty="0" smtClean="0"/>
              <a:t>speak with other tongues, </a:t>
            </a:r>
            <a:r>
              <a:rPr lang="en-US" sz="1900" i="1" u="sng" dirty="0" smtClean="0"/>
              <a:t>as the Spirit gave</a:t>
            </a:r>
            <a:r>
              <a:rPr lang="en-US" sz="1900" i="1" dirty="0" smtClean="0"/>
              <a:t> </a:t>
            </a:r>
            <a:r>
              <a:rPr lang="en-US" sz="1900" b="0" i="1" dirty="0" smtClean="0"/>
              <a:t>them utterance. </a:t>
            </a:r>
            <a:r>
              <a:rPr lang="en-US" sz="1900" b="0" dirty="0" smtClean="0"/>
              <a:t> (</a:t>
            </a:r>
            <a:r>
              <a:rPr lang="en-US" sz="1900" dirty="0" smtClean="0">
                <a:solidFill>
                  <a:schemeClr val="tx2"/>
                </a:solidFill>
              </a:rPr>
              <a:t>Acts 1:26-2:4</a:t>
            </a:r>
            <a:r>
              <a:rPr lang="en-US" sz="1900" b="0" dirty="0" smtClean="0"/>
              <a:t>)</a:t>
            </a:r>
          </a:p>
          <a:p>
            <a:pPr marL="342900" indent="-342900">
              <a:spcBef>
                <a:spcPts val="200"/>
              </a:spcBef>
              <a:spcAft>
                <a:spcPts val="200"/>
              </a:spcAft>
              <a:buFont typeface="Arial" pitchFamily="34" charset="0"/>
              <a:buChar char="•"/>
            </a:pPr>
            <a:r>
              <a:rPr lang="en-US" sz="1900" b="0" dirty="0" smtClean="0"/>
              <a:t>Apostles were </a:t>
            </a:r>
            <a:r>
              <a:rPr lang="en-US" sz="1900" i="1" dirty="0" smtClean="0"/>
              <a:t>immersed</a:t>
            </a:r>
            <a:r>
              <a:rPr lang="en-US" sz="1900" b="0" dirty="0" smtClean="0"/>
              <a:t> in the </a:t>
            </a:r>
            <a:r>
              <a:rPr lang="en-US" sz="1900" b="0" i="1" dirty="0" smtClean="0"/>
              <a:t>“sound from heaven”</a:t>
            </a:r>
            <a:r>
              <a:rPr lang="en-US" sz="1900" b="0" dirty="0" smtClean="0"/>
              <a:t> (</a:t>
            </a:r>
            <a:r>
              <a:rPr lang="en-US" sz="1900" dirty="0" smtClean="0">
                <a:solidFill>
                  <a:schemeClr val="tx2"/>
                </a:solidFill>
              </a:rPr>
              <a:t>2:2</a:t>
            </a:r>
            <a:r>
              <a:rPr lang="en-US" sz="1900" b="0" dirty="0" smtClean="0"/>
              <a:t>)</a:t>
            </a:r>
            <a:r>
              <a:rPr lang="en-US" sz="1900" b="0" i="1" dirty="0" smtClean="0"/>
              <a:t>.</a:t>
            </a:r>
          </a:p>
          <a:p>
            <a:pPr marL="342900" indent="-342900">
              <a:spcBef>
                <a:spcPts val="200"/>
              </a:spcBef>
              <a:spcAft>
                <a:spcPts val="200"/>
              </a:spcAft>
              <a:buFont typeface="Arial" pitchFamily="34" charset="0"/>
              <a:buChar char="•"/>
            </a:pPr>
            <a:r>
              <a:rPr lang="en-US" sz="1900" b="0" dirty="0" smtClean="0"/>
              <a:t>Apostles were given power to </a:t>
            </a:r>
            <a:r>
              <a:rPr lang="en-US" sz="1900" i="1" dirty="0" smtClean="0"/>
              <a:t>speak</a:t>
            </a:r>
            <a:r>
              <a:rPr lang="en-US" sz="1900" b="0" dirty="0" smtClean="0"/>
              <a:t> (not miracle in hearing, </a:t>
            </a:r>
            <a:r>
              <a:rPr lang="en-US" sz="1900" dirty="0" smtClean="0">
                <a:solidFill>
                  <a:schemeClr val="tx2"/>
                </a:solidFill>
              </a:rPr>
              <a:t>2:12-13</a:t>
            </a:r>
            <a:r>
              <a:rPr lang="en-US" sz="1900" b="0" dirty="0" smtClean="0"/>
              <a:t>) in other </a:t>
            </a:r>
            <a:r>
              <a:rPr lang="en-US" sz="1900" i="1" dirty="0" smtClean="0"/>
              <a:t>languages</a:t>
            </a:r>
            <a:r>
              <a:rPr lang="en-US" sz="1900" b="0" dirty="0" smtClean="0"/>
              <a:t> by inspiration (</a:t>
            </a:r>
            <a:r>
              <a:rPr lang="en-US" sz="1900" dirty="0" smtClean="0">
                <a:solidFill>
                  <a:schemeClr val="tx2"/>
                </a:solidFill>
              </a:rPr>
              <a:t>2:4, 6, 8</a:t>
            </a:r>
            <a:r>
              <a:rPr lang="en-US" sz="1900" b="0" dirty="0" smtClean="0"/>
              <a:t>).</a:t>
            </a:r>
          </a:p>
          <a:p>
            <a:pPr marL="342900" indent="-342900">
              <a:spcBef>
                <a:spcPts val="200"/>
              </a:spcBef>
              <a:spcAft>
                <a:spcPts val="200"/>
              </a:spcAft>
              <a:buFont typeface="Arial" pitchFamily="34" charset="0"/>
              <a:buChar char="•"/>
            </a:pPr>
            <a:r>
              <a:rPr lang="en-US" sz="1900" b="0" dirty="0" smtClean="0"/>
              <a:t>Power was given to </a:t>
            </a:r>
            <a:r>
              <a:rPr lang="en-US" sz="1900" i="1" dirty="0" smtClean="0"/>
              <a:t>apostles</a:t>
            </a:r>
            <a:r>
              <a:rPr lang="en-US" sz="1900" b="0" dirty="0" smtClean="0"/>
              <a:t> (</a:t>
            </a:r>
            <a:r>
              <a:rPr lang="en-US" sz="1900" dirty="0" smtClean="0">
                <a:solidFill>
                  <a:schemeClr val="tx2"/>
                </a:solidFill>
              </a:rPr>
              <a:t>1:26</a:t>
            </a:r>
            <a:r>
              <a:rPr lang="en-US" sz="1900" b="0" dirty="0" smtClean="0"/>
              <a:t>) – No one else is mentioned.</a:t>
            </a:r>
          </a:p>
          <a:p>
            <a:pPr marL="342900" indent="-342900">
              <a:spcBef>
                <a:spcPts val="200"/>
              </a:spcBef>
              <a:spcAft>
                <a:spcPts val="200"/>
              </a:spcAft>
              <a:buFont typeface="Arial" pitchFamily="34" charset="0"/>
              <a:buChar char="•"/>
            </a:pPr>
            <a:r>
              <a:rPr lang="en-US" sz="1900" b="0" dirty="0" smtClean="0"/>
              <a:t>Contextual difficulties with </a:t>
            </a:r>
            <a:r>
              <a:rPr lang="en-US" sz="1900" dirty="0" smtClean="0"/>
              <a:t>120</a:t>
            </a:r>
            <a:r>
              <a:rPr lang="en-US" sz="1900" b="0" dirty="0" smtClean="0"/>
              <a:t> (</a:t>
            </a:r>
            <a:r>
              <a:rPr lang="en-US" sz="1900" dirty="0" smtClean="0">
                <a:solidFill>
                  <a:schemeClr val="tx2"/>
                </a:solidFill>
              </a:rPr>
              <a:t>1:13-15; 2:7 [13:30-31], 14-15, 32, 37, 42-43; 3:1-8; 4:33; 5:12</a:t>
            </a:r>
            <a:r>
              <a:rPr lang="en-US" sz="1900" b="0" dirty="0" smtClean="0"/>
              <a:t>).  Only apostles had miracles (</a:t>
            </a:r>
            <a:r>
              <a:rPr lang="en-US" sz="1900" dirty="0" smtClean="0">
                <a:solidFill>
                  <a:schemeClr val="tx2"/>
                </a:solidFill>
              </a:rPr>
              <a:t>Acts 2:1-6:6</a:t>
            </a:r>
            <a:r>
              <a:rPr lang="en-US" sz="19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70468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Gifts Provided Through Apostles</a:t>
            </a:r>
            <a:endParaRPr lang="en-US" sz="3000" dirty="0"/>
          </a:p>
        </p:txBody>
      </p:sp>
      <p:sp>
        <p:nvSpPr>
          <p:cNvPr id="3" name="Content Placeholder 2"/>
          <p:cNvSpPr>
            <a:spLocks noGrp="1"/>
          </p:cNvSpPr>
          <p:nvPr>
            <p:ph idx="1"/>
          </p:nvPr>
        </p:nvSpPr>
        <p:spPr>
          <a:xfrm>
            <a:off x="457200" y="537210"/>
            <a:ext cx="8229600" cy="4320540"/>
          </a:xfrm>
        </p:spPr>
        <p:txBody>
          <a:bodyPr>
            <a:noAutofit/>
          </a:bodyPr>
          <a:lstStyle/>
          <a:p>
            <a:pPr>
              <a:lnSpc>
                <a:spcPct val="90000"/>
              </a:lnSpc>
              <a:spcBef>
                <a:spcPts val="100"/>
              </a:spcBef>
              <a:spcAft>
                <a:spcPts val="100"/>
              </a:spcAft>
            </a:pPr>
            <a:r>
              <a:rPr lang="en-US" sz="1800" b="0" i="1" dirty="0" smtClean="0"/>
              <a:t>But </a:t>
            </a:r>
            <a:r>
              <a:rPr lang="en-US" sz="1800" b="0" i="1" dirty="0"/>
              <a:t>when they </a:t>
            </a:r>
            <a:r>
              <a:rPr lang="en-US" sz="1800" i="1" dirty="0"/>
              <a:t>believed</a:t>
            </a:r>
            <a:r>
              <a:rPr lang="en-US" sz="1800" b="0" i="1" dirty="0"/>
              <a:t> Philip as he preached the things </a:t>
            </a:r>
            <a:r>
              <a:rPr lang="en-US" sz="1800" i="1" dirty="0"/>
              <a:t>concerning the kingdom of God and the name of Jesus Christ, both men and women </a:t>
            </a:r>
            <a:r>
              <a:rPr lang="en-US" sz="1800" i="1" u="sng" dirty="0"/>
              <a:t>were baptized</a:t>
            </a:r>
            <a:r>
              <a:rPr lang="en-US" sz="1800" b="0" i="1" dirty="0" smtClean="0"/>
              <a:t>.  Then </a:t>
            </a:r>
            <a:r>
              <a:rPr lang="en-US" sz="1800" b="0" i="1" dirty="0"/>
              <a:t>Simon himself also believed; and when he was baptized he continued with Philip, and was </a:t>
            </a:r>
            <a:r>
              <a:rPr lang="en-US" sz="1800" i="1" dirty="0"/>
              <a:t>amazed, seeing the miracles and signs which were done</a:t>
            </a:r>
            <a:r>
              <a:rPr lang="en-US" sz="1800" b="0" i="1" dirty="0" smtClean="0"/>
              <a:t>. Now </a:t>
            </a:r>
            <a:r>
              <a:rPr lang="en-US" sz="1800" b="0" i="1" dirty="0"/>
              <a:t>when the </a:t>
            </a:r>
            <a:r>
              <a:rPr lang="en-US" sz="1800" i="1" dirty="0"/>
              <a:t>apostles who were at Jerusalem</a:t>
            </a:r>
            <a:r>
              <a:rPr lang="en-US" sz="1800" b="0" i="1" dirty="0"/>
              <a:t> heard that Samaria had received the word of God, </a:t>
            </a:r>
            <a:r>
              <a:rPr lang="en-US" sz="1800" i="1" dirty="0"/>
              <a:t>they sent Peter and John to them</a:t>
            </a:r>
            <a:r>
              <a:rPr lang="en-US" sz="1800" b="0" i="1" dirty="0" smtClean="0"/>
              <a:t>, who</a:t>
            </a:r>
            <a:r>
              <a:rPr lang="en-US" sz="1800" b="0" i="1" dirty="0"/>
              <a:t>, when they had come down, </a:t>
            </a:r>
            <a:r>
              <a:rPr lang="en-US" sz="1800" i="1" dirty="0"/>
              <a:t>prayed for them that they might receive the Holy Spirit</a:t>
            </a:r>
            <a:r>
              <a:rPr lang="en-US" sz="1800" i="1" dirty="0" smtClean="0"/>
              <a:t>. For </a:t>
            </a:r>
            <a:r>
              <a:rPr lang="en-US" sz="1800" i="1" dirty="0"/>
              <a:t>as yet </a:t>
            </a:r>
            <a:r>
              <a:rPr lang="en-US" sz="1800" i="1" u="sng" dirty="0"/>
              <a:t>He had fallen upon none of them</a:t>
            </a:r>
            <a:r>
              <a:rPr lang="en-US" sz="1800" i="1" dirty="0"/>
              <a:t>. They had only been baptized in the name of the Lord Jesus</a:t>
            </a:r>
            <a:r>
              <a:rPr lang="en-US" sz="1800" i="1" dirty="0" smtClean="0"/>
              <a:t>. Then </a:t>
            </a:r>
            <a:r>
              <a:rPr lang="en-US" sz="1800" i="1" u="sng" dirty="0"/>
              <a:t>they laid hands on them, and they received the Holy Spirit</a:t>
            </a:r>
            <a:r>
              <a:rPr lang="en-US" sz="1800" b="0" i="1" dirty="0" smtClean="0"/>
              <a:t>. And </a:t>
            </a:r>
            <a:r>
              <a:rPr lang="en-US" sz="1800" b="0" i="1" dirty="0"/>
              <a:t>when Simon saw that </a:t>
            </a:r>
            <a:r>
              <a:rPr lang="en-US" sz="1800" i="1" dirty="0"/>
              <a:t>through the laying on of the </a:t>
            </a:r>
            <a:r>
              <a:rPr lang="en-US" sz="1800" i="1" dirty="0" smtClean="0"/>
              <a:t>apostles’ </a:t>
            </a:r>
            <a:r>
              <a:rPr lang="en-US" sz="1800" i="1" dirty="0"/>
              <a:t>hands the Holy Spirit was given</a:t>
            </a:r>
            <a:r>
              <a:rPr lang="en-US" sz="1800" b="0" i="1" dirty="0"/>
              <a:t>, he offered them money</a:t>
            </a:r>
            <a:r>
              <a:rPr lang="en-US" sz="1800" b="0" i="1" dirty="0" smtClean="0"/>
              <a:t>, saying</a:t>
            </a:r>
            <a:r>
              <a:rPr lang="en-US" sz="1800" b="0" i="1" dirty="0"/>
              <a:t>, </a:t>
            </a:r>
            <a:r>
              <a:rPr lang="en-US" sz="1800" b="0" i="1" dirty="0" smtClean="0"/>
              <a:t>“Give </a:t>
            </a:r>
            <a:r>
              <a:rPr lang="en-US" sz="1800" b="0" i="1" dirty="0"/>
              <a:t>me this power also, that anyone on whom I lay hands may receive the Holy Spirit</a:t>
            </a:r>
            <a:r>
              <a:rPr lang="en-US" sz="1800" b="0" i="1" dirty="0" smtClean="0"/>
              <a:t>.” But </a:t>
            </a:r>
            <a:r>
              <a:rPr lang="en-US" sz="1800" b="0" i="1" dirty="0"/>
              <a:t>Peter said to him, </a:t>
            </a:r>
            <a:r>
              <a:rPr lang="en-US" sz="1800" b="0" i="1" dirty="0" smtClean="0"/>
              <a:t>“Your </a:t>
            </a:r>
            <a:r>
              <a:rPr lang="en-US" sz="1800" b="0" i="1" dirty="0"/>
              <a:t>money perish with you, because you thought that the gift of God could be purchased with money</a:t>
            </a:r>
            <a:r>
              <a:rPr lang="en-US" sz="1800" b="0" i="1" dirty="0" smtClean="0"/>
              <a:t>!”</a:t>
            </a:r>
            <a:r>
              <a:rPr lang="en-US" sz="1800" b="0" dirty="0"/>
              <a:t> (</a:t>
            </a:r>
            <a:r>
              <a:rPr lang="en-US" sz="1800" dirty="0">
                <a:solidFill>
                  <a:schemeClr val="tx2"/>
                </a:solidFill>
              </a:rPr>
              <a:t>Acts </a:t>
            </a:r>
            <a:r>
              <a:rPr lang="en-US" sz="1800" dirty="0" smtClean="0">
                <a:solidFill>
                  <a:schemeClr val="tx2"/>
                </a:solidFill>
              </a:rPr>
              <a:t>8:12-20</a:t>
            </a:r>
            <a:r>
              <a:rPr lang="en-US" sz="1800" b="0" dirty="0" smtClean="0"/>
              <a:t>)</a:t>
            </a:r>
          </a:p>
          <a:p>
            <a:pPr marL="342900" indent="-342900">
              <a:lnSpc>
                <a:spcPct val="90000"/>
              </a:lnSpc>
              <a:spcBef>
                <a:spcPts val="100"/>
              </a:spcBef>
              <a:spcAft>
                <a:spcPts val="100"/>
              </a:spcAft>
              <a:buFont typeface="Arial" pitchFamily="34" charset="0"/>
              <a:buChar char="•"/>
            </a:pPr>
            <a:r>
              <a:rPr lang="en-US" sz="1800" b="0" dirty="0" smtClean="0"/>
              <a:t>Miraculous gifts were bestowed </a:t>
            </a:r>
            <a:r>
              <a:rPr lang="en-US" sz="1800" i="1" dirty="0" smtClean="0"/>
              <a:t>through</a:t>
            </a:r>
            <a:r>
              <a:rPr lang="en-US" sz="1800" b="0" dirty="0" smtClean="0"/>
              <a:t> laying on of </a:t>
            </a:r>
            <a:r>
              <a:rPr lang="en-US" sz="1800" i="1" dirty="0" smtClean="0"/>
              <a:t>apostles</a:t>
            </a:r>
            <a:r>
              <a:rPr lang="en-US" sz="1800" b="0" dirty="0" smtClean="0"/>
              <a:t>’ hands.</a:t>
            </a:r>
          </a:p>
          <a:p>
            <a:pPr marL="342900" indent="-342900">
              <a:lnSpc>
                <a:spcPct val="90000"/>
              </a:lnSpc>
              <a:spcBef>
                <a:spcPts val="100"/>
              </a:spcBef>
              <a:spcAft>
                <a:spcPts val="100"/>
              </a:spcAft>
              <a:buFont typeface="Arial" pitchFamily="34" charset="0"/>
              <a:buChar char="•"/>
            </a:pPr>
            <a:r>
              <a:rPr lang="en-US" sz="1800" b="0" dirty="0" smtClean="0"/>
              <a:t>Miraculous gifts were received – generally – </a:t>
            </a:r>
            <a:r>
              <a:rPr lang="en-US" sz="1800" i="1" dirty="0" smtClean="0"/>
              <a:t>after</a:t>
            </a:r>
            <a:r>
              <a:rPr lang="en-US" sz="1800" b="0" dirty="0" smtClean="0"/>
              <a:t> being water baptized.</a:t>
            </a:r>
          </a:p>
          <a:p>
            <a:pPr marL="342900" indent="-342900">
              <a:lnSpc>
                <a:spcPct val="90000"/>
              </a:lnSpc>
              <a:spcBef>
                <a:spcPts val="100"/>
              </a:spcBef>
              <a:spcAft>
                <a:spcPts val="100"/>
              </a:spcAft>
              <a:buFont typeface="Arial" pitchFamily="34" charset="0"/>
              <a:buChar char="•"/>
            </a:pPr>
            <a:r>
              <a:rPr lang="en-US" sz="1800" b="0" dirty="0" smtClean="0"/>
              <a:t>Also see:  </a:t>
            </a:r>
            <a:r>
              <a:rPr lang="en-US" sz="1800" dirty="0" smtClean="0">
                <a:solidFill>
                  <a:schemeClr val="tx2"/>
                </a:solidFill>
              </a:rPr>
              <a:t>Acts 6:5-8; 19:1-6; II Timothy 1:6</a:t>
            </a:r>
            <a:endParaRPr lang="en-US" sz="18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110649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3500"/>
                            </p:stCondLst>
                            <p:childTnLst>
                              <p:par>
                                <p:cTn id="9" presetID="10" presetClass="entr" presetSubtype="0" fill="hold" nodeType="afterEffect">
                                  <p:stCondLst>
                                    <p:cond delay="3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7000"/>
                            </p:stCondLst>
                            <p:childTnLst>
                              <p:par>
                                <p:cTn id="13" presetID="10" presetClass="entr" presetSubtype="0" fill="hold" nodeType="afterEffect">
                                  <p:stCondLst>
                                    <p:cond delay="3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Original 12 Apostles</a:t>
            </a:r>
            <a:endParaRPr lang="en-US" dirty="0"/>
          </a:p>
        </p:txBody>
      </p:sp>
      <p:sp>
        <p:nvSpPr>
          <p:cNvPr id="3" name="Content Placeholder 2"/>
          <p:cNvSpPr>
            <a:spLocks noGrp="1"/>
          </p:cNvSpPr>
          <p:nvPr>
            <p:ph idx="1"/>
          </p:nvPr>
        </p:nvSpPr>
        <p:spPr/>
        <p:txBody>
          <a:bodyPr>
            <a:normAutofit/>
          </a:bodyPr>
          <a:lstStyle/>
          <a:p>
            <a:r>
              <a:rPr lang="en-US" sz="2400" b="0" i="1" dirty="0"/>
              <a:t>Now it came to pass in those days that He went out to the mountain to pray, and continued all night in prayer to </a:t>
            </a:r>
            <a:r>
              <a:rPr lang="en-US" sz="2400" b="0" i="1" dirty="0" smtClean="0"/>
              <a:t>God.  And </a:t>
            </a:r>
            <a:r>
              <a:rPr lang="en-US" sz="2400" b="0" i="1" dirty="0"/>
              <a:t>when it was day, He called His disciples to Himself; and </a:t>
            </a:r>
            <a:r>
              <a:rPr lang="en-US" sz="2400" i="1" dirty="0"/>
              <a:t>from them </a:t>
            </a:r>
            <a:r>
              <a:rPr lang="en-US" sz="2400" i="1" u="sng" dirty="0"/>
              <a:t>He chose twelve</a:t>
            </a:r>
            <a:r>
              <a:rPr lang="en-US" sz="2400" i="1" dirty="0"/>
              <a:t> whom He also named </a:t>
            </a:r>
            <a:r>
              <a:rPr lang="en-US" sz="2400" i="1" u="sng" dirty="0"/>
              <a:t>apostles</a:t>
            </a:r>
            <a:r>
              <a:rPr lang="en-US" sz="2400" b="0" i="1" dirty="0" smtClean="0"/>
              <a:t>:  Simon</a:t>
            </a:r>
            <a:r>
              <a:rPr lang="en-US" sz="2400" b="0" i="1" dirty="0"/>
              <a:t>, whom He also named </a:t>
            </a:r>
            <a:r>
              <a:rPr lang="en-US" sz="2400" i="1" baseline="30000" dirty="0" smtClean="0">
                <a:solidFill>
                  <a:schemeClr val="tx2"/>
                </a:solidFill>
              </a:rPr>
              <a:t>1</a:t>
            </a:r>
            <a:r>
              <a:rPr lang="en-US" sz="2400" b="0" i="1" dirty="0" smtClean="0"/>
              <a:t>Peter</a:t>
            </a:r>
            <a:r>
              <a:rPr lang="en-US" sz="2400" b="0" i="1" dirty="0"/>
              <a:t>, and </a:t>
            </a:r>
            <a:r>
              <a:rPr lang="en-US" sz="2400" i="1" baseline="30000" dirty="0" smtClean="0">
                <a:solidFill>
                  <a:schemeClr val="tx2"/>
                </a:solidFill>
              </a:rPr>
              <a:t>2</a:t>
            </a:r>
            <a:r>
              <a:rPr lang="en-US" sz="2400" b="0" i="1" dirty="0" smtClean="0"/>
              <a:t>Andrew </a:t>
            </a:r>
            <a:r>
              <a:rPr lang="en-US" sz="2400" b="0" i="1" dirty="0"/>
              <a:t>his brother; </a:t>
            </a:r>
            <a:r>
              <a:rPr lang="en-US" sz="2400" i="1" baseline="30000" dirty="0" smtClean="0">
                <a:solidFill>
                  <a:schemeClr val="tx2"/>
                </a:solidFill>
              </a:rPr>
              <a:t>3</a:t>
            </a:r>
            <a:r>
              <a:rPr lang="en-US" sz="2400" b="0" i="1" dirty="0" smtClean="0"/>
              <a:t>James </a:t>
            </a:r>
            <a:r>
              <a:rPr lang="en-US" sz="2400" b="0" i="1" dirty="0"/>
              <a:t>and </a:t>
            </a:r>
            <a:r>
              <a:rPr lang="en-US" sz="2400" i="1" baseline="30000" dirty="0" smtClean="0">
                <a:solidFill>
                  <a:schemeClr val="tx2"/>
                </a:solidFill>
              </a:rPr>
              <a:t>4</a:t>
            </a:r>
            <a:r>
              <a:rPr lang="en-US" sz="2400" b="0" i="1" dirty="0" smtClean="0"/>
              <a:t>John</a:t>
            </a:r>
            <a:r>
              <a:rPr lang="en-US" sz="2400" b="0" i="1" dirty="0"/>
              <a:t>; </a:t>
            </a:r>
            <a:r>
              <a:rPr lang="en-US" sz="2400" i="1" baseline="30000" dirty="0" smtClean="0">
                <a:solidFill>
                  <a:schemeClr val="tx2"/>
                </a:solidFill>
              </a:rPr>
              <a:t>5</a:t>
            </a:r>
            <a:r>
              <a:rPr lang="en-US" sz="2400" b="0" i="1" dirty="0" smtClean="0"/>
              <a:t>Philip </a:t>
            </a:r>
            <a:r>
              <a:rPr lang="en-US" sz="2400" b="0" i="1" dirty="0"/>
              <a:t>and </a:t>
            </a:r>
            <a:r>
              <a:rPr lang="en-US" sz="2400" i="1" baseline="30000" dirty="0" smtClean="0">
                <a:solidFill>
                  <a:schemeClr val="tx2"/>
                </a:solidFill>
              </a:rPr>
              <a:t>6</a:t>
            </a:r>
            <a:r>
              <a:rPr lang="en-US" sz="2400" b="0" i="1" dirty="0" smtClean="0"/>
              <a:t>Bartholomew; </a:t>
            </a:r>
            <a:r>
              <a:rPr lang="en-US" sz="2400" i="1" baseline="30000" dirty="0" smtClean="0">
                <a:solidFill>
                  <a:schemeClr val="tx2"/>
                </a:solidFill>
              </a:rPr>
              <a:t>7</a:t>
            </a:r>
            <a:r>
              <a:rPr lang="en-US" sz="2400" b="0" i="1" dirty="0" smtClean="0"/>
              <a:t>Matthew </a:t>
            </a:r>
            <a:r>
              <a:rPr lang="en-US" sz="2400" b="0" i="1" dirty="0"/>
              <a:t>and </a:t>
            </a:r>
            <a:r>
              <a:rPr lang="en-US" sz="2400" i="1" baseline="30000" dirty="0" smtClean="0">
                <a:solidFill>
                  <a:schemeClr val="tx2"/>
                </a:solidFill>
              </a:rPr>
              <a:t>8</a:t>
            </a:r>
            <a:r>
              <a:rPr lang="en-US" sz="2400" b="0" i="1" dirty="0" smtClean="0"/>
              <a:t>Thomas</a:t>
            </a:r>
            <a:r>
              <a:rPr lang="en-US" sz="2400" b="0" i="1" dirty="0"/>
              <a:t>; </a:t>
            </a:r>
            <a:r>
              <a:rPr lang="en-US" sz="2400" i="1" baseline="30000" dirty="0" smtClean="0">
                <a:solidFill>
                  <a:schemeClr val="tx2"/>
                </a:solidFill>
              </a:rPr>
              <a:t>9</a:t>
            </a:r>
            <a:r>
              <a:rPr lang="en-US" sz="2400" b="0" i="1" dirty="0" smtClean="0"/>
              <a:t>James </a:t>
            </a:r>
            <a:r>
              <a:rPr lang="en-US" sz="2400" b="0" i="1" dirty="0"/>
              <a:t>the son of </a:t>
            </a:r>
            <a:r>
              <a:rPr lang="en-US" sz="2400" b="0" i="1" dirty="0" err="1"/>
              <a:t>Alphaeus</a:t>
            </a:r>
            <a:r>
              <a:rPr lang="en-US" sz="2400" b="0" i="1" dirty="0"/>
              <a:t>, and </a:t>
            </a:r>
            <a:r>
              <a:rPr lang="en-US" sz="2400" i="1" baseline="30000" dirty="0" smtClean="0">
                <a:solidFill>
                  <a:schemeClr val="tx2"/>
                </a:solidFill>
              </a:rPr>
              <a:t>10</a:t>
            </a:r>
            <a:r>
              <a:rPr lang="en-US" sz="2400" b="0" i="1" dirty="0" smtClean="0"/>
              <a:t>Simon </a:t>
            </a:r>
            <a:r>
              <a:rPr lang="en-US" sz="2400" b="0" i="1" dirty="0"/>
              <a:t>called the Zealot</a:t>
            </a:r>
            <a:r>
              <a:rPr lang="en-US" sz="2400" b="0" i="1" dirty="0" smtClean="0"/>
              <a:t>; </a:t>
            </a:r>
            <a:r>
              <a:rPr lang="en-US" sz="2400" i="1" baseline="30000" dirty="0" smtClean="0">
                <a:solidFill>
                  <a:schemeClr val="tx2"/>
                </a:solidFill>
              </a:rPr>
              <a:t>11</a:t>
            </a:r>
            <a:r>
              <a:rPr lang="en-US" sz="2400" b="0" i="1" dirty="0" smtClean="0"/>
              <a:t>Judas </a:t>
            </a:r>
            <a:r>
              <a:rPr lang="en-US" sz="2400" b="0" i="1" dirty="0"/>
              <a:t>the son of James, and </a:t>
            </a:r>
            <a:r>
              <a:rPr lang="en-US" sz="2400" i="1" baseline="30000" dirty="0" smtClean="0">
                <a:solidFill>
                  <a:schemeClr val="tx2"/>
                </a:solidFill>
              </a:rPr>
              <a:t>12</a:t>
            </a:r>
            <a:r>
              <a:rPr lang="en-US" sz="2400" b="0" i="1" dirty="0" smtClean="0"/>
              <a:t>Judas </a:t>
            </a:r>
            <a:r>
              <a:rPr lang="en-US" sz="2400" b="0" i="1" dirty="0"/>
              <a:t>Iscariot who also became a traitor. </a:t>
            </a:r>
            <a:r>
              <a:rPr lang="en-US" sz="2400" b="0" dirty="0"/>
              <a:t>(</a:t>
            </a:r>
            <a:r>
              <a:rPr lang="en-US" sz="2400" dirty="0">
                <a:solidFill>
                  <a:schemeClr val="tx2"/>
                </a:solidFill>
              </a:rPr>
              <a:t>Luke </a:t>
            </a:r>
            <a:r>
              <a:rPr lang="en-US" sz="2400" dirty="0" smtClean="0">
                <a:solidFill>
                  <a:schemeClr val="tx2"/>
                </a:solidFill>
              </a:rPr>
              <a:t>6:12-16</a:t>
            </a:r>
            <a:r>
              <a:rPr lang="en-US" sz="2400" b="0" dirty="0" smtClean="0"/>
              <a:t>)</a:t>
            </a:r>
          </a:p>
          <a:p>
            <a:pPr marL="342900" indent="-342900">
              <a:buFont typeface="Arial" pitchFamily="34" charset="0"/>
              <a:buChar char="•"/>
            </a:pPr>
            <a:r>
              <a:rPr lang="en-US" sz="2200" b="0" dirty="0" smtClean="0"/>
              <a:t>Many look to </a:t>
            </a:r>
            <a:r>
              <a:rPr lang="en-US" sz="2200" i="1" dirty="0" smtClean="0"/>
              <a:t>modern</a:t>
            </a:r>
            <a:r>
              <a:rPr lang="en-US" sz="2200" b="0" dirty="0" smtClean="0"/>
              <a:t> apostles for authority and revelation.</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98983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Elders Can Give Holy Spirit?</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2"/>
            </a:pPr>
            <a:r>
              <a:rPr lang="en-US" sz="2400" b="0" dirty="0"/>
              <a:t>“Paul said Timothy was given the gift of </a:t>
            </a:r>
            <a:r>
              <a:rPr lang="en-US" sz="2400" b="0" i="1" dirty="0"/>
              <a:t>“prophecy </a:t>
            </a:r>
            <a:r>
              <a:rPr lang="en-US" sz="2400" i="1" dirty="0"/>
              <a:t>with</a:t>
            </a:r>
            <a:r>
              <a:rPr lang="en-US" sz="2400" b="0" i="1" dirty="0"/>
              <a:t> the laying on of the hands </a:t>
            </a:r>
            <a:r>
              <a:rPr lang="en-US" sz="2400" i="1" dirty="0"/>
              <a:t>of the eldership</a:t>
            </a:r>
            <a:r>
              <a:rPr lang="en-US" sz="2400" b="0" i="1" dirty="0"/>
              <a:t>”</a:t>
            </a:r>
            <a:r>
              <a:rPr lang="en-US" sz="2400" b="0" dirty="0"/>
              <a:t> (</a:t>
            </a:r>
            <a:r>
              <a:rPr lang="en-US" sz="2400" dirty="0">
                <a:solidFill>
                  <a:schemeClr val="tx2"/>
                </a:solidFill>
              </a:rPr>
              <a:t>I Timothy 4:14</a:t>
            </a:r>
            <a:r>
              <a:rPr lang="en-US" sz="2400" b="0" dirty="0"/>
              <a:t>).  Why would any </a:t>
            </a:r>
            <a:r>
              <a:rPr lang="en-US" sz="2400" i="1" dirty="0"/>
              <a:t>truly</a:t>
            </a:r>
            <a:r>
              <a:rPr lang="en-US" sz="2400" b="0" dirty="0"/>
              <a:t> qualified eldership </a:t>
            </a:r>
            <a:r>
              <a:rPr lang="en-US" sz="2400" i="1" dirty="0"/>
              <a:t>not</a:t>
            </a:r>
            <a:r>
              <a:rPr lang="en-US" sz="2400" b="0" dirty="0"/>
              <a:t> have the same power today?”</a:t>
            </a:r>
            <a:endParaRPr lang="en-US" sz="2400" b="0" dirty="0" smtClean="0"/>
          </a:p>
          <a:p>
            <a:pPr>
              <a:spcBef>
                <a:spcPts val="300"/>
              </a:spcBef>
              <a:spcAft>
                <a:spcPts val="300"/>
              </a:spcAft>
            </a:pPr>
            <a:r>
              <a:rPr lang="en-US" sz="2400" b="0" i="1" dirty="0"/>
              <a:t>Do not neglect </a:t>
            </a:r>
            <a:r>
              <a:rPr lang="en-US" sz="2400" i="1" dirty="0"/>
              <a:t>the gift that is in you</a:t>
            </a:r>
            <a:r>
              <a:rPr lang="en-US" sz="2400" b="0" i="1" dirty="0"/>
              <a:t>, which was </a:t>
            </a:r>
            <a:r>
              <a:rPr lang="en-US" sz="2400" i="1" dirty="0"/>
              <a:t>given to you by prophecy </a:t>
            </a:r>
            <a:r>
              <a:rPr lang="en-US" sz="2400" i="1" u="sng" dirty="0"/>
              <a:t>with</a:t>
            </a:r>
            <a:r>
              <a:rPr lang="en-US" sz="2400" i="1" dirty="0"/>
              <a:t> the laying on of the hands of the </a:t>
            </a:r>
            <a:r>
              <a:rPr lang="en-US" sz="2400" i="1" u="sng" dirty="0"/>
              <a:t>eldership</a:t>
            </a:r>
            <a:r>
              <a:rPr lang="en-US" sz="2400" b="0" i="1" dirty="0"/>
              <a:t>. </a:t>
            </a:r>
            <a:r>
              <a:rPr lang="en-US" sz="2400" b="0" dirty="0"/>
              <a:t>(</a:t>
            </a:r>
            <a:r>
              <a:rPr lang="en-US" sz="2400" dirty="0">
                <a:solidFill>
                  <a:schemeClr val="tx2"/>
                </a:solidFill>
              </a:rPr>
              <a:t>I Timothy </a:t>
            </a:r>
            <a:r>
              <a:rPr lang="en-US" sz="2400" dirty="0" smtClean="0">
                <a:solidFill>
                  <a:schemeClr val="tx2"/>
                </a:solidFill>
              </a:rPr>
              <a:t>4:14</a:t>
            </a:r>
            <a:r>
              <a:rPr lang="en-US" sz="2400" b="0" dirty="0" smtClean="0"/>
              <a:t>)</a:t>
            </a:r>
            <a:endParaRPr lang="en-US" sz="2400" b="0" dirty="0"/>
          </a:p>
          <a:p>
            <a:pPr marL="342900" indent="-342900">
              <a:spcBef>
                <a:spcPts val="300"/>
              </a:spcBef>
              <a:spcAft>
                <a:spcPts val="300"/>
              </a:spcAft>
              <a:buFont typeface="Arial" pitchFamily="34" charset="0"/>
              <a:buChar char="•"/>
            </a:pPr>
            <a:r>
              <a:rPr lang="en-US" sz="2400" b="0" dirty="0" smtClean="0"/>
              <a:t>Gift received </a:t>
            </a:r>
            <a:r>
              <a:rPr lang="en-US" sz="2400" i="1" dirty="0" smtClean="0"/>
              <a:t>along with</a:t>
            </a:r>
            <a:r>
              <a:rPr lang="en-US" sz="2400" b="0" dirty="0" smtClean="0"/>
              <a:t> [Gr., </a:t>
            </a:r>
            <a:r>
              <a:rPr lang="en-US" sz="2400" b="0" i="1" dirty="0" smtClean="0"/>
              <a:t>meta</a:t>
            </a:r>
            <a:r>
              <a:rPr lang="en-US" sz="2400" b="0" dirty="0" smtClean="0"/>
              <a:t>] elders’ hands.</a:t>
            </a:r>
          </a:p>
          <a:p>
            <a:pPr>
              <a:spcBef>
                <a:spcPts val="300"/>
              </a:spcBef>
              <a:spcAft>
                <a:spcPts val="300"/>
              </a:spcAft>
            </a:pPr>
            <a:r>
              <a:rPr lang="en-US" sz="2400" b="0" i="1" dirty="0" smtClean="0"/>
              <a:t>Therefore </a:t>
            </a:r>
            <a:r>
              <a:rPr lang="en-US" sz="2400" b="0" i="1" dirty="0"/>
              <a:t>I remind you to stir up the </a:t>
            </a:r>
            <a:r>
              <a:rPr lang="en-US" sz="2400" i="1" dirty="0"/>
              <a:t>gift of God which is in you </a:t>
            </a:r>
            <a:r>
              <a:rPr lang="en-US" sz="2400" i="1" u="sng" dirty="0"/>
              <a:t>through</a:t>
            </a:r>
            <a:r>
              <a:rPr lang="en-US" sz="2400" b="0" i="1" dirty="0"/>
              <a:t> </a:t>
            </a:r>
            <a:r>
              <a:rPr lang="en-US" sz="2400" b="0" dirty="0" smtClean="0"/>
              <a:t>[Gr., </a:t>
            </a:r>
            <a:r>
              <a:rPr lang="en-US" sz="2400" b="0" i="1" dirty="0" err="1" smtClean="0"/>
              <a:t>dia</a:t>
            </a:r>
            <a:r>
              <a:rPr lang="en-US" sz="2400" b="0" dirty="0" smtClean="0"/>
              <a:t>] </a:t>
            </a:r>
            <a:r>
              <a:rPr lang="en-US" sz="2400" i="1" dirty="0" smtClean="0"/>
              <a:t>the </a:t>
            </a:r>
            <a:r>
              <a:rPr lang="en-US" sz="2400" i="1" dirty="0"/>
              <a:t>laying on of </a:t>
            </a:r>
            <a:r>
              <a:rPr lang="en-US" sz="2400" i="1" u="sng" dirty="0"/>
              <a:t>my hands</a:t>
            </a:r>
            <a:r>
              <a:rPr lang="en-US" sz="2400" b="0" i="1" dirty="0"/>
              <a:t>. </a:t>
            </a:r>
            <a:r>
              <a:rPr lang="en-US" sz="2400" b="0" dirty="0"/>
              <a:t>(</a:t>
            </a:r>
            <a:r>
              <a:rPr lang="en-US" sz="2400" dirty="0">
                <a:solidFill>
                  <a:schemeClr val="tx2"/>
                </a:solidFill>
              </a:rPr>
              <a:t>II Timothy </a:t>
            </a:r>
            <a:r>
              <a:rPr lang="en-US" sz="2400" dirty="0" smtClean="0">
                <a:solidFill>
                  <a:schemeClr val="tx2"/>
                </a:solidFill>
              </a:rPr>
              <a:t>1:6</a:t>
            </a:r>
            <a:r>
              <a:rPr lang="en-US" sz="2400" b="0" dirty="0" smtClean="0"/>
              <a:t>)</a:t>
            </a:r>
            <a:endParaRPr lang="en-US" sz="2400" b="0" dirty="0"/>
          </a:p>
          <a:p>
            <a:pPr>
              <a:spcBef>
                <a:spcPts val="300"/>
              </a:spcBef>
              <a:spcAft>
                <a:spcPts val="300"/>
              </a:spcAft>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403297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Do Not Have Enough Faith?</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3"/>
            </a:pPr>
            <a:r>
              <a:rPr lang="en-US" sz="2400" b="0" dirty="0"/>
              <a:t>“God only answers prayers of those who </a:t>
            </a:r>
            <a:r>
              <a:rPr lang="en-US" sz="2400" i="1" dirty="0"/>
              <a:t>truly</a:t>
            </a:r>
            <a:r>
              <a:rPr lang="en-US" sz="2400" b="0" dirty="0"/>
              <a:t> believe without any doubting (</a:t>
            </a:r>
            <a:r>
              <a:rPr lang="en-US" sz="2400" dirty="0">
                <a:solidFill>
                  <a:schemeClr val="tx2"/>
                </a:solidFill>
              </a:rPr>
              <a:t>James 1:6-7</a:t>
            </a:r>
            <a:r>
              <a:rPr lang="en-US" sz="2400" b="0" dirty="0"/>
              <a:t>).  Even Jesus could not heal some people because of their unbelief (</a:t>
            </a:r>
            <a:r>
              <a:rPr lang="en-US" sz="2400" dirty="0" smtClean="0">
                <a:solidFill>
                  <a:schemeClr val="tx2"/>
                </a:solidFill>
              </a:rPr>
              <a:t>Mat. 13:57-58; Mark 6:1-6</a:t>
            </a:r>
            <a:r>
              <a:rPr lang="en-US" sz="2400" b="0" dirty="0" smtClean="0"/>
              <a:t>)!  </a:t>
            </a:r>
            <a:r>
              <a:rPr lang="en-US" sz="2400" b="0" dirty="0"/>
              <a:t>Therefore, if you do not enjoy these miraculous blessings, it is merely because you do not truly believe.  </a:t>
            </a:r>
            <a:r>
              <a:rPr lang="en-US" sz="2400" i="1" dirty="0"/>
              <a:t>Your faith is lacking</a:t>
            </a:r>
            <a:r>
              <a:rPr lang="en-US" sz="2400" b="0" dirty="0"/>
              <a:t>!”</a:t>
            </a:r>
            <a:endParaRPr lang="en-US" sz="2400" b="0" dirty="0" smtClean="0"/>
          </a:p>
          <a:p>
            <a:r>
              <a:rPr lang="en-US" sz="2400" i="1" dirty="0"/>
              <a:t>So they were offended at Him</a:t>
            </a:r>
            <a:r>
              <a:rPr lang="en-US" sz="2400" b="0" i="1" dirty="0"/>
              <a:t>. But Jesus said to them, </a:t>
            </a:r>
            <a:r>
              <a:rPr lang="en-US" sz="2400" b="0" i="1" dirty="0" smtClean="0"/>
              <a:t>“A </a:t>
            </a:r>
            <a:r>
              <a:rPr lang="en-US" sz="2400" b="0" i="1" dirty="0"/>
              <a:t>prophet is not without honor except in his own country and in his own </a:t>
            </a:r>
            <a:r>
              <a:rPr lang="en-US" sz="2400" b="0" i="1" dirty="0" smtClean="0"/>
              <a:t>house.”  </a:t>
            </a:r>
            <a:r>
              <a:rPr lang="en-US" sz="2400" b="0" i="1" dirty="0"/>
              <a:t>Now </a:t>
            </a:r>
            <a:r>
              <a:rPr lang="en-US" sz="2400" i="1" dirty="0"/>
              <a:t>He </a:t>
            </a:r>
            <a:r>
              <a:rPr lang="en-US" sz="2400" i="1" u="sng" dirty="0"/>
              <a:t>did not do</a:t>
            </a:r>
            <a:r>
              <a:rPr lang="en-US" sz="2400" i="1" dirty="0"/>
              <a:t> many mighty works there </a:t>
            </a:r>
            <a:r>
              <a:rPr lang="en-US" sz="2400" i="1" u="sng" dirty="0"/>
              <a:t>because of their </a:t>
            </a:r>
            <a:r>
              <a:rPr lang="en-US" sz="2400" i="1" u="sng" dirty="0" smtClean="0"/>
              <a:t>unbelief</a:t>
            </a:r>
            <a:r>
              <a:rPr lang="en-US" sz="2400" b="0" i="1" dirty="0"/>
              <a:t>. </a:t>
            </a:r>
            <a:r>
              <a:rPr lang="en-US" sz="2400" b="0" dirty="0"/>
              <a:t>(</a:t>
            </a:r>
            <a:r>
              <a:rPr lang="en-US" sz="2400" dirty="0" smtClean="0">
                <a:solidFill>
                  <a:schemeClr val="tx2"/>
                </a:solidFill>
              </a:rPr>
              <a:t>Mat. 13:57-58</a:t>
            </a:r>
            <a:r>
              <a:rPr lang="en-US" sz="2400" b="0" dirty="0" smtClean="0"/>
              <a:t>)</a:t>
            </a:r>
          </a:p>
          <a:p>
            <a:pPr marL="342900" indent="-342900">
              <a:buFont typeface="Arial" pitchFamily="34" charset="0"/>
              <a:buChar char="•"/>
            </a:pPr>
            <a:r>
              <a:rPr lang="en-US" sz="2400" i="1" dirty="0" smtClean="0"/>
              <a:t>Assumption:</a:t>
            </a:r>
            <a:r>
              <a:rPr lang="en-US" sz="2400" b="0" dirty="0" smtClean="0"/>
              <a:t>  Jesus </a:t>
            </a:r>
            <a:r>
              <a:rPr lang="en-US" sz="2400" i="1" dirty="0" smtClean="0"/>
              <a:t>limited</a:t>
            </a:r>
            <a:r>
              <a:rPr lang="en-US" sz="2400" b="0" dirty="0" smtClean="0"/>
              <a:t> by subject’s belief.</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60616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Inconsistency and Alternative</a:t>
            </a:r>
            <a:endParaRPr lang="en-US" dirty="0"/>
          </a:p>
        </p:txBody>
      </p:sp>
      <p:sp>
        <p:nvSpPr>
          <p:cNvPr id="3" name="Content Placeholder 2"/>
          <p:cNvSpPr>
            <a:spLocks noGrp="1"/>
          </p:cNvSpPr>
          <p:nvPr>
            <p:ph idx="1"/>
          </p:nvPr>
        </p:nvSpPr>
        <p:spPr/>
        <p:txBody>
          <a:bodyPr>
            <a:noAutofit/>
          </a:bodyPr>
          <a:lstStyle/>
          <a:p>
            <a:pPr marL="230188" indent="-230188">
              <a:spcBef>
                <a:spcPts val="200"/>
              </a:spcBef>
              <a:spcAft>
                <a:spcPts val="200"/>
              </a:spcAft>
              <a:buFont typeface="Arial" pitchFamily="34" charset="0"/>
              <a:buChar char="•"/>
            </a:pPr>
            <a:r>
              <a:rPr lang="en-US" sz="2400" b="0" dirty="0" smtClean="0"/>
              <a:t>How much </a:t>
            </a:r>
            <a:r>
              <a:rPr lang="en-US" sz="2400" i="1" dirty="0" smtClean="0"/>
              <a:t>faith</a:t>
            </a:r>
            <a:r>
              <a:rPr lang="en-US" sz="2400" b="0" dirty="0" smtClean="0"/>
              <a:t> do the </a:t>
            </a:r>
            <a:r>
              <a:rPr lang="en-US" sz="2400" i="1" dirty="0" smtClean="0"/>
              <a:t>dead</a:t>
            </a:r>
            <a:r>
              <a:rPr lang="en-US" sz="2400" b="0" dirty="0" smtClean="0"/>
              <a:t> have (</a:t>
            </a:r>
            <a:r>
              <a:rPr lang="en-US" sz="2400" dirty="0" smtClean="0">
                <a:solidFill>
                  <a:schemeClr val="tx2"/>
                </a:solidFill>
              </a:rPr>
              <a:t>Luke 7:11-16; 8:41-42, 49-56; John 11:39-44</a:t>
            </a:r>
            <a:r>
              <a:rPr lang="en-US" sz="2400" b="0" dirty="0" smtClean="0"/>
              <a:t>)?</a:t>
            </a:r>
          </a:p>
          <a:p>
            <a:pPr marL="230188" indent="-230188">
              <a:spcBef>
                <a:spcPts val="200"/>
              </a:spcBef>
              <a:spcAft>
                <a:spcPts val="200"/>
              </a:spcAft>
              <a:buFont typeface="Arial" pitchFamily="34" charset="0"/>
              <a:buChar char="•"/>
            </a:pPr>
            <a:r>
              <a:rPr lang="en-US" sz="2400" b="0" dirty="0" smtClean="0"/>
              <a:t>How much </a:t>
            </a:r>
            <a:r>
              <a:rPr lang="en-US" sz="2400" i="1" dirty="0" smtClean="0"/>
              <a:t>faith</a:t>
            </a:r>
            <a:r>
              <a:rPr lang="en-US" sz="2400" b="0" dirty="0" smtClean="0"/>
              <a:t> do </a:t>
            </a:r>
            <a:r>
              <a:rPr lang="en-US" sz="2400" i="1" dirty="0" smtClean="0"/>
              <a:t>enemies</a:t>
            </a:r>
            <a:r>
              <a:rPr lang="en-US" sz="2400" b="0" dirty="0" smtClean="0"/>
              <a:t> have (</a:t>
            </a:r>
            <a:r>
              <a:rPr lang="en-US" sz="2400" dirty="0" smtClean="0">
                <a:solidFill>
                  <a:schemeClr val="tx2"/>
                </a:solidFill>
              </a:rPr>
              <a:t>Luke 22:50-51; Acts13:8-11</a:t>
            </a:r>
            <a:r>
              <a:rPr lang="en-US" sz="2400" b="0" dirty="0" smtClean="0"/>
              <a:t>)?</a:t>
            </a:r>
            <a:endParaRPr lang="en-US" sz="2400" b="0" dirty="0" smtClean="0"/>
          </a:p>
          <a:p>
            <a:pPr marL="230188" indent="-230188">
              <a:spcBef>
                <a:spcPts val="200"/>
              </a:spcBef>
              <a:spcAft>
                <a:spcPts val="200"/>
              </a:spcAft>
              <a:buFont typeface="Arial" pitchFamily="34" charset="0"/>
              <a:buChar char="•"/>
            </a:pPr>
            <a:r>
              <a:rPr lang="en-US" sz="2400" b="0" dirty="0" smtClean="0"/>
              <a:t>Only </a:t>
            </a:r>
            <a:r>
              <a:rPr lang="en-US" sz="2400" i="1" dirty="0" smtClean="0"/>
              <a:t>failed</a:t>
            </a:r>
            <a:r>
              <a:rPr lang="en-US" sz="2400" b="0" dirty="0" smtClean="0"/>
              <a:t> miracle </a:t>
            </a:r>
            <a:r>
              <a:rPr lang="en-US" sz="2400" b="0" dirty="0" smtClean="0"/>
              <a:t>was due to </a:t>
            </a:r>
            <a:r>
              <a:rPr lang="en-US" sz="2400" i="1" u="sng" dirty="0" smtClean="0"/>
              <a:t>healers’</a:t>
            </a:r>
            <a:r>
              <a:rPr lang="en-US" sz="2400" b="0" dirty="0" smtClean="0"/>
              <a:t> unbelief (</a:t>
            </a:r>
            <a:r>
              <a:rPr lang="en-US" sz="2400" dirty="0" smtClean="0">
                <a:solidFill>
                  <a:schemeClr val="tx2"/>
                </a:solidFill>
              </a:rPr>
              <a:t>Matthew 17:14-21</a:t>
            </a:r>
            <a:r>
              <a:rPr lang="en-US" sz="2400" b="0" dirty="0" smtClean="0"/>
              <a:t>).</a:t>
            </a:r>
            <a:endParaRPr lang="en-US" sz="2400" b="0" dirty="0" smtClean="0"/>
          </a:p>
          <a:p>
            <a:pPr marL="230188" indent="-230188">
              <a:spcBef>
                <a:spcPts val="200"/>
              </a:spcBef>
              <a:spcAft>
                <a:spcPts val="200"/>
              </a:spcAft>
              <a:buFont typeface="Arial" pitchFamily="34" charset="0"/>
              <a:buChar char="•"/>
            </a:pPr>
            <a:r>
              <a:rPr lang="en-US" sz="2400" b="0" dirty="0" smtClean="0"/>
              <a:t>No </a:t>
            </a:r>
            <a:r>
              <a:rPr lang="en-US" sz="2400" b="0" dirty="0" smtClean="0"/>
              <a:t>evidence that Jesus ever </a:t>
            </a:r>
            <a:r>
              <a:rPr lang="en-US" sz="2400" i="1" dirty="0" smtClean="0"/>
              <a:t>tried</a:t>
            </a:r>
            <a:r>
              <a:rPr lang="en-US" sz="2400" b="0" dirty="0" smtClean="0"/>
              <a:t> and </a:t>
            </a:r>
            <a:r>
              <a:rPr lang="en-US" sz="2400" i="1" dirty="0" smtClean="0"/>
              <a:t>failed</a:t>
            </a:r>
            <a:r>
              <a:rPr lang="en-US" sz="2400" b="0" dirty="0" smtClean="0"/>
              <a:t>!</a:t>
            </a:r>
          </a:p>
          <a:p>
            <a:pPr marL="230188" indent="-230188">
              <a:spcBef>
                <a:spcPts val="200"/>
              </a:spcBef>
              <a:spcAft>
                <a:spcPts val="200"/>
              </a:spcAft>
              <a:buFont typeface="Arial" pitchFamily="34" charset="0"/>
              <a:buChar char="•"/>
            </a:pPr>
            <a:r>
              <a:rPr lang="en-US" sz="2400" b="0" dirty="0" smtClean="0"/>
              <a:t>No </a:t>
            </a:r>
            <a:r>
              <a:rPr lang="en-US" sz="2400" b="0" dirty="0" smtClean="0"/>
              <a:t>evidence that </a:t>
            </a:r>
            <a:r>
              <a:rPr lang="en-US" sz="2400" i="1" dirty="0" smtClean="0"/>
              <a:t>anyone</a:t>
            </a:r>
            <a:r>
              <a:rPr lang="en-US" sz="2400" b="0" dirty="0" smtClean="0"/>
              <a:t> ever </a:t>
            </a:r>
            <a:r>
              <a:rPr lang="en-US" sz="2400" i="1" dirty="0" smtClean="0"/>
              <a:t>tried</a:t>
            </a:r>
            <a:r>
              <a:rPr lang="en-US" sz="2400" b="0" dirty="0" smtClean="0"/>
              <a:t> and </a:t>
            </a:r>
            <a:r>
              <a:rPr lang="en-US" sz="2400" i="1" dirty="0" smtClean="0"/>
              <a:t>failed</a:t>
            </a:r>
            <a:r>
              <a:rPr lang="en-US" sz="2400" b="0" dirty="0" smtClean="0"/>
              <a:t> because of </a:t>
            </a:r>
            <a:r>
              <a:rPr lang="en-US" sz="2400" i="1" dirty="0" smtClean="0"/>
              <a:t>subject’s</a:t>
            </a:r>
            <a:r>
              <a:rPr lang="en-US" sz="2400" b="0" dirty="0" smtClean="0"/>
              <a:t> unbelief.</a:t>
            </a:r>
          </a:p>
          <a:p>
            <a:pPr marL="230188" indent="-230188">
              <a:spcBef>
                <a:spcPts val="200"/>
              </a:spcBef>
              <a:spcAft>
                <a:spcPts val="200"/>
              </a:spcAft>
              <a:buFont typeface="Arial" pitchFamily="34" charset="0"/>
              <a:buChar char="•"/>
            </a:pPr>
            <a:r>
              <a:rPr lang="en-US" sz="2400" i="1" dirty="0" smtClean="0"/>
              <a:t>Alternative:</a:t>
            </a:r>
            <a:r>
              <a:rPr lang="en-US" sz="2400" b="0" dirty="0" smtClean="0"/>
              <a:t>  Healing multitudes only occurred when multitudes came to Jesus.  He did not seek them out.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350200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of Tongues</a:t>
            </a:r>
            <a:endParaRPr lang="en-US" dirty="0"/>
          </a:p>
        </p:txBody>
      </p:sp>
      <p:sp>
        <p:nvSpPr>
          <p:cNvPr id="3" name="Content Placeholder 2"/>
          <p:cNvSpPr>
            <a:spLocks noGrp="1"/>
          </p:cNvSpPr>
          <p:nvPr>
            <p:ph idx="1"/>
          </p:nvPr>
        </p:nvSpPr>
        <p:spPr/>
        <p:txBody>
          <a:bodyPr>
            <a:noAutofit/>
          </a:bodyPr>
          <a:lstStyle/>
          <a:p>
            <a:pPr>
              <a:lnSpc>
                <a:spcPct val="90000"/>
              </a:lnSpc>
              <a:spcBef>
                <a:spcPts val="100"/>
              </a:spcBef>
              <a:spcAft>
                <a:spcPts val="100"/>
              </a:spcAft>
            </a:pPr>
            <a:r>
              <a:rPr lang="en-US" sz="1900" b="0" i="1" dirty="0"/>
              <a:t>How is it then, brethren? Whenever you come together, each of you has a psalm, has a teaching, has a tongue, has a revelation, has an interpretation. </a:t>
            </a:r>
            <a:r>
              <a:rPr lang="en-US" sz="1900" i="1" dirty="0"/>
              <a:t>Let all things be done for </a:t>
            </a:r>
            <a:r>
              <a:rPr lang="en-US" sz="1900" i="1" u="sng" dirty="0"/>
              <a:t>edification</a:t>
            </a:r>
            <a:r>
              <a:rPr lang="en-US" sz="1900" i="1" dirty="0" smtClean="0"/>
              <a:t>.</a:t>
            </a:r>
            <a:r>
              <a:rPr lang="en-US" sz="1900" b="0" i="1" dirty="0" smtClean="0"/>
              <a:t> If </a:t>
            </a:r>
            <a:r>
              <a:rPr lang="en-US" sz="1900" b="0" i="1" dirty="0"/>
              <a:t>anyone speaks in a tongue, let there be </a:t>
            </a:r>
            <a:r>
              <a:rPr lang="en-US" sz="1900" i="1" baseline="30000" dirty="0" smtClean="0">
                <a:solidFill>
                  <a:schemeClr val="tx2"/>
                </a:solidFill>
              </a:rPr>
              <a:t>1</a:t>
            </a:r>
            <a:r>
              <a:rPr lang="en-US" sz="1900" i="1" dirty="0" smtClean="0"/>
              <a:t>two </a:t>
            </a:r>
            <a:r>
              <a:rPr lang="en-US" sz="1900" i="1" dirty="0"/>
              <a:t>or at the most three, </a:t>
            </a:r>
            <a:r>
              <a:rPr lang="en-US" sz="1900" i="1" baseline="30000" dirty="0" smtClean="0">
                <a:solidFill>
                  <a:schemeClr val="tx2"/>
                </a:solidFill>
              </a:rPr>
              <a:t>2</a:t>
            </a:r>
            <a:r>
              <a:rPr lang="en-US" sz="1900" i="1" dirty="0" smtClean="0"/>
              <a:t>each </a:t>
            </a:r>
            <a:r>
              <a:rPr lang="en-US" sz="1900" i="1" dirty="0"/>
              <a:t>in turn, and </a:t>
            </a:r>
            <a:r>
              <a:rPr lang="en-US" sz="1900" i="1" baseline="30000" dirty="0" smtClean="0">
                <a:solidFill>
                  <a:schemeClr val="tx2"/>
                </a:solidFill>
              </a:rPr>
              <a:t>3</a:t>
            </a:r>
            <a:r>
              <a:rPr lang="en-US" sz="1900" i="1" dirty="0" smtClean="0"/>
              <a:t>let </a:t>
            </a:r>
            <a:r>
              <a:rPr lang="en-US" sz="1900" i="1" dirty="0"/>
              <a:t>one interpret</a:t>
            </a:r>
            <a:r>
              <a:rPr lang="en-US" sz="1900" b="0" i="1" dirty="0" smtClean="0"/>
              <a:t>. But </a:t>
            </a:r>
            <a:r>
              <a:rPr lang="en-US" sz="1900" i="1" dirty="0"/>
              <a:t>if there is no interpreter, </a:t>
            </a:r>
            <a:r>
              <a:rPr lang="en-US" sz="1900" i="1" baseline="30000" dirty="0" smtClean="0">
                <a:solidFill>
                  <a:schemeClr val="tx2"/>
                </a:solidFill>
              </a:rPr>
              <a:t>4</a:t>
            </a:r>
            <a:r>
              <a:rPr lang="en-US" sz="1900" i="1" u="sng" dirty="0" smtClean="0"/>
              <a:t>let </a:t>
            </a:r>
            <a:r>
              <a:rPr lang="en-US" sz="1900" i="1" u="sng" dirty="0"/>
              <a:t>him keep silent in church</a:t>
            </a:r>
            <a:r>
              <a:rPr lang="en-US" sz="1900" b="0" i="1" dirty="0"/>
              <a:t>, and let him speak to himself and to God</a:t>
            </a:r>
            <a:r>
              <a:rPr lang="en-US" sz="1900" b="0" i="1" dirty="0" smtClean="0"/>
              <a:t>.  </a:t>
            </a:r>
            <a:r>
              <a:rPr lang="en-US" sz="1900" i="1" dirty="0" smtClean="0"/>
              <a:t>Let </a:t>
            </a:r>
            <a:r>
              <a:rPr lang="en-US" sz="1900" i="1" dirty="0"/>
              <a:t>two or three prophets speak, and </a:t>
            </a:r>
            <a:r>
              <a:rPr lang="en-US" sz="1900" i="1" u="sng" dirty="0"/>
              <a:t>let the others judge</a:t>
            </a:r>
            <a:r>
              <a:rPr lang="en-US" sz="1900" b="0" i="1" dirty="0" smtClean="0"/>
              <a:t>.  But </a:t>
            </a:r>
            <a:r>
              <a:rPr lang="en-US" sz="1900" b="0" i="1" dirty="0"/>
              <a:t>if anything is revealed to another who sits by, let the first keep silent</a:t>
            </a:r>
            <a:r>
              <a:rPr lang="en-US" sz="1900" b="0" i="1" dirty="0" smtClean="0"/>
              <a:t>. </a:t>
            </a:r>
            <a:r>
              <a:rPr lang="en-US" sz="1900" b="0" i="1" dirty="0"/>
              <a:t> For </a:t>
            </a:r>
            <a:r>
              <a:rPr lang="en-US" sz="1900" i="1" dirty="0"/>
              <a:t>you can all prophesy one by one, that all may learn and all may be encouraged</a:t>
            </a:r>
            <a:r>
              <a:rPr lang="en-US" sz="1900" b="0" i="1" dirty="0" smtClean="0"/>
              <a:t>.  And </a:t>
            </a:r>
            <a:r>
              <a:rPr lang="en-US" sz="1900" b="0" i="1" dirty="0"/>
              <a:t>the spirits of the prophets are subject to the prophets</a:t>
            </a:r>
            <a:r>
              <a:rPr lang="en-US" sz="1900" b="0" i="1" dirty="0" smtClean="0"/>
              <a:t>. For </a:t>
            </a:r>
            <a:r>
              <a:rPr lang="en-US" sz="1900" b="0" i="1" dirty="0"/>
              <a:t>God is not the author of confusion but of peace, as in all the churches of the saints</a:t>
            </a:r>
            <a:r>
              <a:rPr lang="en-US" sz="1900" b="0" i="1" dirty="0" smtClean="0"/>
              <a:t>.  </a:t>
            </a:r>
            <a:r>
              <a:rPr lang="en-US" sz="1900" i="1" baseline="30000" dirty="0" smtClean="0">
                <a:solidFill>
                  <a:schemeClr val="tx2"/>
                </a:solidFill>
              </a:rPr>
              <a:t>5</a:t>
            </a:r>
            <a:r>
              <a:rPr lang="en-US" sz="1900" i="1" dirty="0" smtClean="0"/>
              <a:t>Let </a:t>
            </a:r>
            <a:r>
              <a:rPr lang="en-US" sz="1900" i="1" dirty="0"/>
              <a:t>your women keep silent in the churches, for they are not permitted to speak</a:t>
            </a:r>
            <a:r>
              <a:rPr lang="en-US" sz="1900" b="0" i="1" dirty="0"/>
              <a:t>; but they are to be submissive, as the law also says</a:t>
            </a:r>
            <a:r>
              <a:rPr lang="en-US" sz="1900" b="0" i="1" dirty="0" smtClean="0"/>
              <a:t>.  And </a:t>
            </a:r>
            <a:r>
              <a:rPr lang="en-US" sz="1900" b="0" i="1" dirty="0"/>
              <a:t>if they want to learn something, let them ask their own husbands at home; for it is shameful for women to speak in church</a:t>
            </a:r>
            <a:r>
              <a:rPr lang="en-US" sz="1900" b="0" i="1" dirty="0" smtClean="0"/>
              <a:t>.</a:t>
            </a:r>
            <a:r>
              <a:rPr lang="en-US" sz="1900" b="0" dirty="0"/>
              <a:t> (</a:t>
            </a:r>
            <a:r>
              <a:rPr lang="en-US" sz="1900" dirty="0">
                <a:solidFill>
                  <a:schemeClr val="tx2"/>
                </a:solidFill>
              </a:rPr>
              <a:t>I Corinthians </a:t>
            </a:r>
            <a:r>
              <a:rPr lang="en-US" sz="1900" dirty="0" smtClean="0">
                <a:solidFill>
                  <a:schemeClr val="tx2"/>
                </a:solidFill>
              </a:rPr>
              <a:t>14:26-35</a:t>
            </a:r>
            <a:r>
              <a:rPr lang="en-US" sz="1900" b="0" dirty="0" smtClean="0"/>
              <a:t>)</a:t>
            </a:r>
          </a:p>
          <a:p>
            <a:pPr marL="342900" indent="-342900">
              <a:lnSpc>
                <a:spcPct val="90000"/>
              </a:lnSpc>
              <a:spcBef>
                <a:spcPts val="100"/>
              </a:spcBef>
              <a:spcAft>
                <a:spcPts val="100"/>
              </a:spcAft>
              <a:buFont typeface="Arial" pitchFamily="34" charset="0"/>
              <a:buChar char="•"/>
            </a:pPr>
            <a:r>
              <a:rPr lang="en-US" sz="1900" i="1" dirty="0" smtClean="0"/>
              <a:t>Modern</a:t>
            </a:r>
            <a:r>
              <a:rPr lang="en-US" sz="1900" b="0" dirty="0" smtClean="0"/>
              <a:t> tongue-speaking is </a:t>
            </a:r>
            <a:r>
              <a:rPr lang="en-US" sz="1900" i="1" dirty="0" smtClean="0"/>
              <a:t>contrary</a:t>
            </a:r>
            <a:r>
              <a:rPr lang="en-US" sz="1900" b="0" dirty="0" smtClean="0"/>
              <a:t> to these 5 regulations.</a:t>
            </a:r>
            <a:endParaRPr lang="en-US" sz="19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14037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Translators Required?</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4"/>
            </a:pPr>
            <a:r>
              <a:rPr lang="en-US" sz="2400" b="0" dirty="0"/>
              <a:t>“The rules and regulations of </a:t>
            </a:r>
            <a:r>
              <a:rPr lang="en-US" sz="2400" dirty="0">
                <a:solidFill>
                  <a:schemeClr val="tx2"/>
                </a:solidFill>
              </a:rPr>
              <a:t>I Corinthians 14:23-35</a:t>
            </a:r>
            <a:r>
              <a:rPr lang="en-US" sz="2400" b="0" dirty="0">
                <a:solidFill>
                  <a:schemeClr val="tx2"/>
                </a:solidFill>
              </a:rPr>
              <a:t> </a:t>
            </a:r>
            <a:r>
              <a:rPr lang="en-US" sz="2400" b="0" dirty="0"/>
              <a:t>were limited to </a:t>
            </a:r>
            <a:r>
              <a:rPr lang="en-US" sz="2400" i="1" dirty="0"/>
              <a:t>special</a:t>
            </a:r>
            <a:r>
              <a:rPr lang="en-US" sz="2400" b="0" dirty="0"/>
              <a:t> assemblies, which were dedicated to prophetic revelation through speaking in tongues, translation, etc. (see verse </a:t>
            </a:r>
            <a:r>
              <a:rPr lang="en-US" sz="2400" dirty="0">
                <a:solidFill>
                  <a:schemeClr val="tx2"/>
                </a:solidFill>
              </a:rPr>
              <a:t>23</a:t>
            </a:r>
            <a:r>
              <a:rPr lang="en-US" sz="2400" b="0" dirty="0"/>
              <a:t>).  It has no bearing on the impromptu ecstatic utterances occurring in regular worship.”</a:t>
            </a:r>
            <a:endParaRPr lang="en-US" sz="2400" b="0" dirty="0" smtClean="0"/>
          </a:p>
          <a:p>
            <a:r>
              <a:rPr lang="en-US" sz="2400" b="0" i="1" dirty="0"/>
              <a:t>Therefore if the </a:t>
            </a:r>
            <a:r>
              <a:rPr lang="en-US" sz="2400" i="1" dirty="0"/>
              <a:t>whole church comes together in one place</a:t>
            </a:r>
            <a:r>
              <a:rPr lang="en-US" sz="2400" b="0" i="1" dirty="0"/>
              <a:t>, and </a:t>
            </a:r>
            <a:r>
              <a:rPr lang="en-US" sz="2400" i="1" dirty="0"/>
              <a:t>all speak with tongues</a:t>
            </a:r>
            <a:r>
              <a:rPr lang="en-US" sz="2400" b="0" i="1" dirty="0"/>
              <a:t>, and there come in those who are uninformed or unbelievers, will they not say that you are out of your </a:t>
            </a:r>
            <a:r>
              <a:rPr lang="en-US" sz="2400" b="0" i="1" dirty="0" smtClean="0"/>
              <a:t>mind</a:t>
            </a:r>
            <a:r>
              <a:rPr lang="en-US" sz="2400" b="0" i="1" dirty="0"/>
              <a:t>? </a:t>
            </a:r>
            <a:r>
              <a:rPr lang="en-US" sz="2400" b="0" dirty="0"/>
              <a:t>(</a:t>
            </a:r>
            <a:r>
              <a:rPr lang="en-US" sz="2400" dirty="0">
                <a:solidFill>
                  <a:schemeClr val="tx2"/>
                </a:solidFill>
              </a:rPr>
              <a:t>I Corinthians </a:t>
            </a:r>
            <a:r>
              <a:rPr lang="en-US" sz="2400" dirty="0" smtClean="0">
                <a:solidFill>
                  <a:schemeClr val="tx2"/>
                </a:solidFill>
              </a:rPr>
              <a:t>14:23</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96560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Fundamentals Transcend All</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smtClean="0"/>
              <a:t>And </a:t>
            </a:r>
            <a:r>
              <a:rPr lang="en-US" sz="2400" b="0" i="1" dirty="0"/>
              <a:t>the spirits of the prophets are </a:t>
            </a:r>
            <a:r>
              <a:rPr lang="en-US" sz="2400" i="1" dirty="0"/>
              <a:t>subject to the prophets</a:t>
            </a:r>
            <a:r>
              <a:rPr lang="en-US" sz="2400" b="0" i="1" dirty="0" smtClean="0"/>
              <a:t>.  For </a:t>
            </a:r>
            <a:r>
              <a:rPr lang="en-US" sz="2400" i="1" dirty="0"/>
              <a:t>God is not the author of confusion but of peace, as in all the churches of the saints</a:t>
            </a:r>
            <a:r>
              <a:rPr lang="en-US" sz="2400" b="0" i="1" dirty="0" smtClean="0"/>
              <a:t>.  Let </a:t>
            </a:r>
            <a:r>
              <a:rPr lang="en-US" sz="2400" b="0" i="1" dirty="0"/>
              <a:t>your women keep silent in the churches, for they are not permitted to speak; but they are to be submissive, </a:t>
            </a:r>
            <a:r>
              <a:rPr lang="en-US" sz="2400" i="1" dirty="0"/>
              <a:t>as the law also says</a:t>
            </a:r>
            <a:r>
              <a:rPr lang="en-US" sz="2400" b="0" i="1" dirty="0" smtClean="0"/>
              <a:t>. … </a:t>
            </a:r>
            <a:r>
              <a:rPr lang="en-US" sz="2400" i="1" dirty="0" smtClean="0"/>
              <a:t>Let </a:t>
            </a:r>
            <a:r>
              <a:rPr lang="en-US" sz="2400" i="1" u="sng" dirty="0"/>
              <a:t>all things</a:t>
            </a:r>
            <a:r>
              <a:rPr lang="en-US" sz="2400" i="1" dirty="0"/>
              <a:t> be done decently and in order</a:t>
            </a:r>
            <a:r>
              <a:rPr lang="en-US" sz="2400" i="1" dirty="0" smtClean="0"/>
              <a:t>.</a:t>
            </a:r>
            <a:r>
              <a:rPr lang="en-US" sz="2400" b="0" dirty="0"/>
              <a:t> (</a:t>
            </a:r>
            <a:r>
              <a:rPr lang="en-US" sz="2400" dirty="0">
                <a:solidFill>
                  <a:schemeClr val="tx2"/>
                </a:solidFill>
              </a:rPr>
              <a:t>I </a:t>
            </a:r>
            <a:r>
              <a:rPr lang="en-US" sz="2400" dirty="0" smtClean="0">
                <a:solidFill>
                  <a:schemeClr val="tx2"/>
                </a:solidFill>
              </a:rPr>
              <a:t>Cor. 14:32-40</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b="0" dirty="0" smtClean="0"/>
              <a:t>Are spirits of prophets later not subject to prophets?</a:t>
            </a:r>
          </a:p>
          <a:p>
            <a:pPr marL="342900" indent="-342900">
              <a:spcBef>
                <a:spcPts val="200"/>
              </a:spcBef>
              <a:spcAft>
                <a:spcPts val="200"/>
              </a:spcAft>
              <a:buFont typeface="Arial" pitchFamily="34" charset="0"/>
              <a:buChar char="•"/>
            </a:pPr>
            <a:r>
              <a:rPr lang="en-US" sz="2400" b="0" dirty="0" smtClean="0"/>
              <a:t>Is God later an author of confusion, instead of peace?</a:t>
            </a:r>
          </a:p>
          <a:p>
            <a:pPr marL="342900" indent="-342900">
              <a:spcBef>
                <a:spcPts val="200"/>
              </a:spcBef>
              <a:spcAft>
                <a:spcPts val="200"/>
              </a:spcAft>
              <a:buFont typeface="Arial" pitchFamily="34" charset="0"/>
              <a:buChar char="•"/>
            </a:pPr>
            <a:r>
              <a:rPr lang="en-US" sz="2400" b="0" dirty="0" smtClean="0"/>
              <a:t>Does the law change its instruction on submission?</a:t>
            </a:r>
          </a:p>
          <a:p>
            <a:pPr marL="342900" indent="-342900">
              <a:spcBef>
                <a:spcPts val="200"/>
              </a:spcBef>
              <a:spcAft>
                <a:spcPts val="200"/>
              </a:spcAft>
              <a:buFont typeface="Arial" pitchFamily="34" charset="0"/>
              <a:buChar char="•"/>
            </a:pPr>
            <a:r>
              <a:rPr lang="en-US" sz="2400" b="0" dirty="0" smtClean="0"/>
              <a:t>Do </a:t>
            </a:r>
            <a:r>
              <a:rPr lang="en-US" sz="2400" b="0" i="1" dirty="0" smtClean="0"/>
              <a:t>“all things”</a:t>
            </a:r>
            <a:r>
              <a:rPr lang="en-US" sz="2400" b="0" dirty="0" smtClean="0"/>
              <a:t> cease needing decency and order?</a:t>
            </a:r>
          </a:p>
          <a:p>
            <a:pPr marL="342900" indent="-342900">
              <a:spcBef>
                <a:spcPts val="200"/>
              </a:spcBef>
              <a:spcAft>
                <a:spcPts val="200"/>
              </a:spcAft>
              <a:buFont typeface="Arial" pitchFamily="34" charset="0"/>
              <a:buChar char="•"/>
            </a:pP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262044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3500"/>
                            </p:stCondLst>
                            <p:childTnLst>
                              <p:par>
                                <p:cTn id="17" presetID="10" presetClass="entr" presetSubtype="0" fill="hold" nodeType="after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Cessation of Miraculous Gifts?</a:t>
            </a:r>
            <a:endParaRPr lang="en-US" sz="3100"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5"/>
            </a:pPr>
            <a:r>
              <a:rPr lang="en-US" sz="2400" b="0" dirty="0"/>
              <a:t>“</a:t>
            </a:r>
            <a:r>
              <a:rPr lang="en-US" sz="2400" dirty="0">
                <a:solidFill>
                  <a:schemeClr val="tx2"/>
                </a:solidFill>
              </a:rPr>
              <a:t>I Corinthians 13:8-13 </a:t>
            </a:r>
            <a:r>
              <a:rPr lang="en-US" sz="2400" b="0" dirty="0"/>
              <a:t>is </a:t>
            </a:r>
            <a:r>
              <a:rPr lang="en-US" sz="2400" i="1" dirty="0"/>
              <a:t>not</a:t>
            </a:r>
            <a:r>
              <a:rPr lang="en-US" sz="2400" b="0" dirty="0"/>
              <a:t> dealing with the cessation of gifts.  Its primary point is about love, not condemning others.  Yes, verses </a:t>
            </a:r>
            <a:r>
              <a:rPr lang="en-US" sz="2400" dirty="0">
                <a:solidFill>
                  <a:schemeClr val="tx2"/>
                </a:solidFill>
              </a:rPr>
              <a:t>8</a:t>
            </a:r>
            <a:r>
              <a:rPr lang="en-US" sz="2400" b="0" dirty="0"/>
              <a:t> and </a:t>
            </a:r>
            <a:r>
              <a:rPr lang="en-US" sz="2400" dirty="0">
                <a:solidFill>
                  <a:schemeClr val="tx2"/>
                </a:solidFill>
              </a:rPr>
              <a:t>10</a:t>
            </a:r>
            <a:r>
              <a:rPr lang="en-US" sz="2400" b="0" dirty="0"/>
              <a:t> </a:t>
            </a:r>
            <a:r>
              <a:rPr lang="en-US" sz="2400" i="1" dirty="0"/>
              <a:t>may</a:t>
            </a:r>
            <a:r>
              <a:rPr lang="en-US" sz="2400" b="0" dirty="0"/>
              <a:t> indicate that spiritual gifts will cease, when the </a:t>
            </a:r>
            <a:r>
              <a:rPr lang="en-US" sz="2400" b="0" i="1" dirty="0"/>
              <a:t>“perfect has come”</a:t>
            </a:r>
            <a:r>
              <a:rPr lang="en-US" sz="2400" b="0" dirty="0"/>
              <a:t>, but that refers to Jesus’s return, because only He is truly perfect</a:t>
            </a:r>
            <a:r>
              <a:rPr lang="en-US" sz="2400" b="0" dirty="0" smtClean="0"/>
              <a:t>!”</a:t>
            </a:r>
          </a:p>
          <a:p>
            <a:pPr marL="457200" indent="-457200">
              <a:spcBef>
                <a:spcPts val="300"/>
              </a:spcBef>
              <a:spcAft>
                <a:spcPts val="300"/>
              </a:spcAft>
              <a:buFont typeface="Arial" pitchFamily="34" charset="0"/>
              <a:buChar char="•"/>
            </a:pPr>
            <a:r>
              <a:rPr lang="en-US" sz="2400" i="1" dirty="0" smtClean="0">
                <a:solidFill>
                  <a:schemeClr val="tx2"/>
                </a:solidFill>
              </a:rPr>
              <a:t>#1:</a:t>
            </a:r>
            <a:r>
              <a:rPr lang="en-US" sz="2400" b="0" dirty="0" smtClean="0"/>
              <a:t> In context, </a:t>
            </a:r>
            <a:r>
              <a:rPr lang="en-US" sz="2400" i="1" dirty="0" smtClean="0"/>
              <a:t>why</a:t>
            </a:r>
            <a:r>
              <a:rPr lang="en-US" sz="2400" b="0" dirty="0" smtClean="0"/>
              <a:t> is love superior and emphasized?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359189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Love Greater Than Gifts</a:t>
            </a:r>
            <a:endParaRPr lang="en-US" dirty="0"/>
          </a:p>
        </p:txBody>
      </p:sp>
      <p:sp>
        <p:nvSpPr>
          <p:cNvPr id="3" name="Content Placeholder 2"/>
          <p:cNvSpPr>
            <a:spLocks noGrp="1"/>
          </p:cNvSpPr>
          <p:nvPr>
            <p:ph idx="1"/>
          </p:nvPr>
        </p:nvSpPr>
        <p:spPr/>
        <p:txBody>
          <a:bodyPr>
            <a:normAutofit/>
          </a:bodyPr>
          <a:lstStyle/>
          <a:p>
            <a:r>
              <a:rPr lang="en-US" sz="2200" i="1" u="sng" dirty="0" smtClean="0"/>
              <a:t>Love </a:t>
            </a:r>
            <a:r>
              <a:rPr lang="en-US" sz="2200" i="1" u="sng" dirty="0"/>
              <a:t>never fails.</a:t>
            </a:r>
            <a:r>
              <a:rPr lang="en-US" sz="2200" b="0" i="1" dirty="0"/>
              <a:t> But whether there are </a:t>
            </a:r>
            <a:r>
              <a:rPr lang="en-US" sz="2200" i="1" dirty="0"/>
              <a:t>prophecies, they </a:t>
            </a:r>
            <a:r>
              <a:rPr lang="en-US" sz="2200" i="1" u="sng" dirty="0"/>
              <a:t>will fail</a:t>
            </a:r>
            <a:r>
              <a:rPr lang="en-US" sz="2200" b="0" i="1" dirty="0"/>
              <a:t>; whether there are </a:t>
            </a:r>
            <a:r>
              <a:rPr lang="en-US" sz="2200" i="1" dirty="0"/>
              <a:t>tongues, they </a:t>
            </a:r>
            <a:r>
              <a:rPr lang="en-US" sz="2200" i="1" u="sng" dirty="0"/>
              <a:t>will cease</a:t>
            </a:r>
            <a:r>
              <a:rPr lang="en-US" sz="2200" b="0" i="1" dirty="0"/>
              <a:t>; whether there is </a:t>
            </a:r>
            <a:r>
              <a:rPr lang="en-US" sz="2200" i="1" dirty="0"/>
              <a:t>knowledge, it </a:t>
            </a:r>
            <a:r>
              <a:rPr lang="en-US" sz="2200" i="1" u="sng" dirty="0"/>
              <a:t>will vanish away</a:t>
            </a:r>
            <a:r>
              <a:rPr lang="en-US" sz="2200" b="0" i="1" dirty="0" smtClean="0"/>
              <a:t>.  </a:t>
            </a:r>
            <a:r>
              <a:rPr lang="en-US" sz="2200" i="1" dirty="0" smtClean="0"/>
              <a:t>For </a:t>
            </a:r>
            <a:r>
              <a:rPr lang="en-US" sz="2200" i="1" dirty="0"/>
              <a:t>we </a:t>
            </a:r>
            <a:r>
              <a:rPr lang="en-US" sz="2200" i="1" u="sng" dirty="0"/>
              <a:t>know in part</a:t>
            </a:r>
            <a:r>
              <a:rPr lang="en-US" sz="2200" i="1" dirty="0"/>
              <a:t> and we </a:t>
            </a:r>
            <a:r>
              <a:rPr lang="en-US" sz="2200" i="1" u="sng" dirty="0"/>
              <a:t>prophesy in part</a:t>
            </a:r>
            <a:r>
              <a:rPr lang="en-US" sz="2200" i="1" dirty="0" smtClean="0"/>
              <a:t>.  But </a:t>
            </a:r>
            <a:r>
              <a:rPr lang="en-US" sz="2200" i="1" dirty="0"/>
              <a:t>when </a:t>
            </a:r>
            <a:r>
              <a:rPr lang="en-US" sz="2200" i="1" u="sng" dirty="0"/>
              <a:t>that which is perfect has come</a:t>
            </a:r>
            <a:r>
              <a:rPr lang="en-US" sz="2200" i="1" dirty="0"/>
              <a:t>, then that </a:t>
            </a:r>
            <a:r>
              <a:rPr lang="en-US" sz="2200" i="1" u="sng" dirty="0"/>
              <a:t>which is in part will be done away</a:t>
            </a:r>
            <a:r>
              <a:rPr lang="en-US" sz="2200" i="1" dirty="0" smtClean="0"/>
              <a:t>.</a:t>
            </a:r>
            <a:r>
              <a:rPr lang="en-US" sz="2200" b="0" i="1" dirty="0" smtClean="0"/>
              <a:t>  When </a:t>
            </a:r>
            <a:r>
              <a:rPr lang="en-US" sz="2200" b="0" i="1" dirty="0"/>
              <a:t>I was a child, I spoke as a child, I understood as a child, I thought as a child; but when I became a man, I put away childish things</a:t>
            </a:r>
            <a:r>
              <a:rPr lang="en-US" sz="2200" b="0" i="1" dirty="0" smtClean="0"/>
              <a:t>.  For </a:t>
            </a:r>
            <a:r>
              <a:rPr lang="en-US" sz="2200" b="0" i="1" dirty="0"/>
              <a:t>now we see in a mirror, dimly, but then face to face. Now I know in part, but then I shall know just as I also am known</a:t>
            </a:r>
            <a:r>
              <a:rPr lang="en-US" sz="2200" b="0" i="1" dirty="0" smtClean="0"/>
              <a:t>.  And </a:t>
            </a:r>
            <a:r>
              <a:rPr lang="en-US" sz="2200" b="0" i="1" dirty="0"/>
              <a:t>now abide faith, hope, love, these three; but the greatest of these is love. </a:t>
            </a:r>
            <a:r>
              <a:rPr lang="en-US" sz="2200" b="0" dirty="0"/>
              <a:t>(</a:t>
            </a:r>
            <a:r>
              <a:rPr lang="en-US" sz="2200" dirty="0">
                <a:solidFill>
                  <a:schemeClr val="tx2"/>
                </a:solidFill>
              </a:rPr>
              <a:t>I Corinthians </a:t>
            </a:r>
            <a:r>
              <a:rPr lang="en-US" sz="2200" dirty="0" smtClean="0">
                <a:solidFill>
                  <a:schemeClr val="tx2"/>
                </a:solidFill>
              </a:rPr>
              <a:t>13:8-13</a:t>
            </a:r>
            <a:r>
              <a:rPr lang="en-US" sz="2200" b="0" dirty="0" smtClean="0"/>
              <a:t>)</a:t>
            </a:r>
          </a:p>
          <a:p>
            <a:pPr marL="342900" indent="-342900">
              <a:buFont typeface="Arial" pitchFamily="34" charset="0"/>
              <a:buChar char="•"/>
            </a:pPr>
            <a:r>
              <a:rPr lang="en-US" sz="2200" b="0" dirty="0" smtClean="0"/>
              <a:t>Compare to </a:t>
            </a:r>
            <a:r>
              <a:rPr lang="en-US" sz="2200" dirty="0" smtClean="0">
                <a:solidFill>
                  <a:schemeClr val="tx2"/>
                </a:solidFill>
              </a:rPr>
              <a:t>James 1:21-25</a:t>
            </a:r>
            <a:r>
              <a:rPr lang="en-US" sz="2200" b="0" dirty="0" smtClean="0"/>
              <a:t>, </a:t>
            </a:r>
            <a:r>
              <a:rPr lang="en-US" sz="2200" b="0" i="1" dirty="0" smtClean="0"/>
              <a:t>“perfect law of liberty”.</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6499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Cessation of Miraculous Gifts?</a:t>
            </a:r>
            <a:endParaRPr lang="en-US" sz="3100"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5"/>
            </a:pPr>
            <a:r>
              <a:rPr lang="en-US" sz="2400" b="0" dirty="0"/>
              <a:t>“</a:t>
            </a:r>
            <a:r>
              <a:rPr lang="en-US" sz="2400" dirty="0">
                <a:solidFill>
                  <a:schemeClr val="tx2"/>
                </a:solidFill>
              </a:rPr>
              <a:t>I Corinthians 13:8-13 </a:t>
            </a:r>
            <a:r>
              <a:rPr lang="en-US" sz="2400" b="0" dirty="0"/>
              <a:t>is </a:t>
            </a:r>
            <a:r>
              <a:rPr lang="en-US" sz="2400" i="1" dirty="0"/>
              <a:t>not</a:t>
            </a:r>
            <a:r>
              <a:rPr lang="en-US" sz="2400" b="0" dirty="0"/>
              <a:t> dealing with the cessation of gifts.  Its primary point is about love, not condemning others.  Yes, verses </a:t>
            </a:r>
            <a:r>
              <a:rPr lang="en-US" sz="2400" dirty="0">
                <a:solidFill>
                  <a:schemeClr val="tx2"/>
                </a:solidFill>
              </a:rPr>
              <a:t>8</a:t>
            </a:r>
            <a:r>
              <a:rPr lang="en-US" sz="2400" b="0" dirty="0"/>
              <a:t> and </a:t>
            </a:r>
            <a:r>
              <a:rPr lang="en-US" sz="2400" dirty="0">
                <a:solidFill>
                  <a:schemeClr val="tx2"/>
                </a:solidFill>
              </a:rPr>
              <a:t>10</a:t>
            </a:r>
            <a:r>
              <a:rPr lang="en-US" sz="2400" b="0" dirty="0"/>
              <a:t> </a:t>
            </a:r>
            <a:r>
              <a:rPr lang="en-US" sz="2400" i="1" dirty="0"/>
              <a:t>may</a:t>
            </a:r>
            <a:r>
              <a:rPr lang="en-US" sz="2400" b="0" dirty="0"/>
              <a:t> indicate that spiritual gifts will cease, when the </a:t>
            </a:r>
            <a:r>
              <a:rPr lang="en-US" sz="2400" b="0" i="1" dirty="0"/>
              <a:t>“perfect has come”</a:t>
            </a:r>
            <a:r>
              <a:rPr lang="en-US" sz="2400" b="0" dirty="0"/>
              <a:t>, but that refers to Jesus’s return, because only He is truly perfect</a:t>
            </a:r>
            <a:r>
              <a:rPr lang="en-US" sz="2400" b="0" dirty="0" smtClean="0"/>
              <a:t>!”</a:t>
            </a:r>
          </a:p>
          <a:p>
            <a:pPr marL="457200" indent="-457200">
              <a:spcBef>
                <a:spcPts val="300"/>
              </a:spcBef>
              <a:spcAft>
                <a:spcPts val="300"/>
              </a:spcAft>
              <a:buFont typeface="Arial" pitchFamily="34" charset="0"/>
              <a:buChar char="•"/>
            </a:pPr>
            <a:r>
              <a:rPr lang="en-US" sz="2400" i="1" dirty="0" smtClean="0">
                <a:solidFill>
                  <a:schemeClr val="tx2"/>
                </a:solidFill>
              </a:rPr>
              <a:t>#1:</a:t>
            </a:r>
            <a:r>
              <a:rPr lang="en-US" sz="2400" b="0" dirty="0" smtClean="0"/>
              <a:t> In context, </a:t>
            </a:r>
            <a:r>
              <a:rPr lang="en-US" sz="2400" i="1" dirty="0" smtClean="0"/>
              <a:t>why</a:t>
            </a:r>
            <a:r>
              <a:rPr lang="en-US" sz="2400" b="0" dirty="0" smtClean="0"/>
              <a:t> is love superior and emphasized?</a:t>
            </a:r>
          </a:p>
          <a:p>
            <a:pPr marL="457200" indent="-457200">
              <a:spcBef>
                <a:spcPts val="300"/>
              </a:spcBef>
              <a:spcAft>
                <a:spcPts val="300"/>
              </a:spcAft>
              <a:buFont typeface="Arial" pitchFamily="34" charset="0"/>
              <a:buChar char="•"/>
            </a:pPr>
            <a:r>
              <a:rPr lang="en-US" sz="2400" i="1" dirty="0" smtClean="0">
                <a:solidFill>
                  <a:schemeClr val="tx2"/>
                </a:solidFill>
              </a:rPr>
              <a:t>#2:</a:t>
            </a:r>
            <a:r>
              <a:rPr lang="en-US" sz="2400" b="0" dirty="0" smtClean="0"/>
              <a:t> Next closest references to Jesus are </a:t>
            </a:r>
            <a:r>
              <a:rPr lang="en-US" sz="2400" dirty="0" smtClean="0">
                <a:solidFill>
                  <a:schemeClr val="tx2"/>
                </a:solidFill>
              </a:rPr>
              <a:t>12:3</a:t>
            </a:r>
            <a:r>
              <a:rPr lang="en-US" sz="2400" b="0" dirty="0" smtClean="0"/>
              <a:t> &amp; </a:t>
            </a:r>
            <a:r>
              <a:rPr lang="en-US" sz="2400" dirty="0" smtClean="0">
                <a:solidFill>
                  <a:schemeClr val="tx2"/>
                </a:solidFill>
              </a:rPr>
              <a:t>15:31</a:t>
            </a:r>
            <a:r>
              <a:rPr lang="en-US" sz="2400" b="0" dirty="0" smtClean="0"/>
              <a:t>.</a:t>
            </a:r>
          </a:p>
          <a:p>
            <a:pPr marL="457200" indent="-457200">
              <a:spcBef>
                <a:spcPts val="300"/>
              </a:spcBef>
              <a:spcAft>
                <a:spcPts val="300"/>
              </a:spcAft>
              <a:buFont typeface="Arial" pitchFamily="34" charset="0"/>
              <a:buChar char="•"/>
            </a:pPr>
            <a:r>
              <a:rPr lang="en-US" sz="2400" i="1" dirty="0" smtClean="0">
                <a:solidFill>
                  <a:schemeClr val="tx2"/>
                </a:solidFill>
              </a:rPr>
              <a:t>#3:</a:t>
            </a:r>
            <a:r>
              <a:rPr lang="en-US" sz="2400" b="0" dirty="0" smtClean="0"/>
              <a:t> </a:t>
            </a:r>
            <a:r>
              <a:rPr lang="en-US" sz="2400" b="0" dirty="0" smtClean="0"/>
              <a:t>The </a:t>
            </a:r>
            <a:r>
              <a:rPr lang="en-US" sz="2400" b="0" i="1" dirty="0" smtClean="0"/>
              <a:t>“perfect”</a:t>
            </a:r>
            <a:r>
              <a:rPr lang="en-US" sz="2400" b="0" dirty="0" smtClean="0"/>
              <a:t> (whole) is contrasted with the </a:t>
            </a:r>
            <a:r>
              <a:rPr lang="en-US" sz="2400" b="0" i="1" dirty="0" smtClean="0"/>
              <a:t>“part”</a:t>
            </a:r>
            <a:r>
              <a:rPr lang="en-US" sz="2400" b="0" dirty="0" smtClean="0"/>
              <a:t>.</a:t>
            </a:r>
          </a:p>
          <a:p>
            <a:pPr marL="457200" indent="-457200">
              <a:spcBef>
                <a:spcPts val="300"/>
              </a:spcBef>
              <a:spcAft>
                <a:spcPts val="300"/>
              </a:spcAft>
              <a:buFont typeface="Arial" pitchFamily="34" charset="0"/>
              <a:buChar char="•"/>
            </a:pPr>
            <a:r>
              <a:rPr lang="en-US" sz="2400" b="0" dirty="0" smtClean="0"/>
              <a:t>See also, </a:t>
            </a:r>
            <a:r>
              <a:rPr lang="pl-PL" sz="2400" dirty="0">
                <a:solidFill>
                  <a:schemeClr val="tx2"/>
                </a:solidFill>
              </a:rPr>
              <a:t>Zechariah </a:t>
            </a:r>
            <a:r>
              <a:rPr lang="pl-PL" sz="2400" dirty="0" smtClean="0">
                <a:solidFill>
                  <a:schemeClr val="tx2"/>
                </a:solidFill>
              </a:rPr>
              <a:t>13:1</a:t>
            </a:r>
            <a:r>
              <a:rPr lang="en-US" sz="2400" dirty="0" smtClean="0">
                <a:solidFill>
                  <a:schemeClr val="tx2"/>
                </a:solidFill>
              </a:rPr>
              <a:t>-6</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94559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Holy spirit’s Baptism?</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6"/>
            </a:pPr>
            <a:r>
              <a:rPr lang="en-US" sz="2400" b="0" dirty="0"/>
              <a:t>“Paul said that Holy Spirit baptism is </a:t>
            </a:r>
            <a:r>
              <a:rPr lang="en-US" sz="2400" i="1" dirty="0"/>
              <a:t>the</a:t>
            </a:r>
            <a:r>
              <a:rPr lang="en-US" sz="2400" b="0" dirty="0"/>
              <a:t> way into the church (</a:t>
            </a:r>
            <a:r>
              <a:rPr lang="en-US" sz="2400" dirty="0">
                <a:solidFill>
                  <a:schemeClr val="tx2"/>
                </a:solidFill>
              </a:rPr>
              <a:t>I Corinthians 12:13</a:t>
            </a:r>
            <a:r>
              <a:rPr lang="en-US" sz="2400" b="0" dirty="0"/>
              <a:t>).  So, if you have </a:t>
            </a:r>
            <a:r>
              <a:rPr lang="en-US" sz="2400" i="1" dirty="0"/>
              <a:t>not</a:t>
            </a:r>
            <a:r>
              <a:rPr lang="en-US" sz="2400" b="0" dirty="0"/>
              <a:t> been baptized by the Holy Spirit, you are </a:t>
            </a:r>
            <a:r>
              <a:rPr lang="en-US" sz="2400" i="1" dirty="0"/>
              <a:t>not</a:t>
            </a:r>
            <a:r>
              <a:rPr lang="en-US" sz="2400" b="0" dirty="0"/>
              <a:t> saved</a:t>
            </a:r>
            <a:r>
              <a:rPr lang="en-US" sz="2400" b="0" dirty="0" smtClean="0"/>
              <a:t>!”</a:t>
            </a:r>
          </a:p>
          <a:p>
            <a:pPr>
              <a:spcBef>
                <a:spcPts val="300"/>
              </a:spcBef>
              <a:spcAft>
                <a:spcPts val="300"/>
              </a:spcAft>
            </a:pPr>
            <a:r>
              <a:rPr lang="en-US" sz="2400" b="0" i="1" dirty="0"/>
              <a:t>For </a:t>
            </a:r>
            <a:r>
              <a:rPr lang="en-US" sz="2400" i="1" u="sng" dirty="0"/>
              <a:t>by one Spirit</a:t>
            </a:r>
            <a:r>
              <a:rPr lang="en-US" sz="2400" i="1" dirty="0"/>
              <a:t> we </a:t>
            </a:r>
            <a:r>
              <a:rPr lang="en-US" sz="2400" i="1" u="sng" dirty="0"/>
              <a:t>were all baptized</a:t>
            </a:r>
            <a:r>
              <a:rPr lang="en-US" sz="2400" i="1" dirty="0"/>
              <a:t> into one </a:t>
            </a:r>
            <a:r>
              <a:rPr lang="en-US" sz="2400" i="1" dirty="0" smtClean="0"/>
              <a:t>body</a:t>
            </a:r>
            <a:r>
              <a:rPr lang="en-US" sz="2400" b="0" dirty="0" smtClean="0"/>
              <a:t> –</a:t>
            </a:r>
            <a:r>
              <a:rPr lang="en-US" sz="2400" b="0" i="1" dirty="0" smtClean="0"/>
              <a:t>whether </a:t>
            </a:r>
            <a:r>
              <a:rPr lang="en-US" sz="2400" b="0" i="1" dirty="0"/>
              <a:t>Jews or Greeks, whether slaves or </a:t>
            </a:r>
            <a:r>
              <a:rPr lang="en-US" sz="2400" b="0" i="1" dirty="0" smtClean="0"/>
              <a:t>free – and </a:t>
            </a:r>
            <a:r>
              <a:rPr lang="en-US" sz="2400" b="0" i="1" dirty="0"/>
              <a:t>have all been made to drink into one Spirit. </a:t>
            </a:r>
            <a:r>
              <a:rPr lang="en-US" sz="2400" b="0" dirty="0"/>
              <a:t>(</a:t>
            </a:r>
            <a:r>
              <a:rPr lang="en-US" sz="2400" dirty="0">
                <a:solidFill>
                  <a:schemeClr val="tx2"/>
                </a:solidFill>
              </a:rPr>
              <a:t>I </a:t>
            </a:r>
            <a:r>
              <a:rPr lang="en-US" sz="2400" dirty="0" smtClean="0">
                <a:solidFill>
                  <a:schemeClr val="tx2"/>
                </a:solidFill>
              </a:rPr>
              <a:t>Cor. 12:13</a:t>
            </a:r>
            <a:r>
              <a:rPr lang="en-US" sz="2400" b="0" dirty="0" smtClean="0"/>
              <a:t>)</a:t>
            </a:r>
            <a:endParaRPr lang="en-US" sz="2400" b="0" dirty="0"/>
          </a:p>
          <a:p>
            <a:pPr marL="342900" indent="-342900">
              <a:spcBef>
                <a:spcPts val="300"/>
              </a:spcBef>
              <a:spcAft>
                <a:spcPts val="300"/>
              </a:spcAft>
              <a:buFont typeface="Arial" pitchFamily="34" charset="0"/>
              <a:buChar char="•"/>
            </a:pPr>
            <a:r>
              <a:rPr lang="en-US" sz="2400" i="1" dirty="0" smtClean="0"/>
              <a:t>Assumption:</a:t>
            </a:r>
            <a:r>
              <a:rPr lang="en-US" sz="2400" b="0" dirty="0" smtClean="0"/>
              <a:t>  Does this refer to …?</a:t>
            </a:r>
          </a:p>
          <a:p>
            <a:pPr marL="800100" lvl="1" indent="-342900">
              <a:spcBef>
                <a:spcPts val="300"/>
              </a:spcBef>
              <a:spcAft>
                <a:spcPts val="300"/>
              </a:spcAft>
            </a:pPr>
            <a:r>
              <a:rPr lang="en-US" sz="2400" b="0" dirty="0" smtClean="0"/>
              <a:t>Baptism </a:t>
            </a:r>
            <a:r>
              <a:rPr lang="en-US" sz="2400" b="1" i="1" dirty="0" smtClean="0"/>
              <a:t>administered </a:t>
            </a:r>
            <a:r>
              <a:rPr lang="en-US" sz="2400" b="1" i="1" u="sng" dirty="0" smtClean="0"/>
              <a:t>into</a:t>
            </a:r>
            <a:r>
              <a:rPr lang="en-US" sz="2400" b="1" i="1" dirty="0" smtClean="0"/>
              <a:t> </a:t>
            </a:r>
            <a:r>
              <a:rPr lang="en-US" sz="2400" b="0" dirty="0" smtClean="0"/>
              <a:t>Holy Spirit (</a:t>
            </a:r>
            <a:r>
              <a:rPr lang="en-US" sz="2400" b="1" i="1" dirty="0" smtClean="0"/>
              <a:t>direct</a:t>
            </a:r>
            <a:r>
              <a:rPr lang="en-US" sz="2400" b="0" dirty="0" smtClean="0"/>
              <a:t>)</a:t>
            </a:r>
          </a:p>
          <a:p>
            <a:pPr marL="800100" lvl="1" indent="-342900">
              <a:spcBef>
                <a:spcPts val="300"/>
              </a:spcBef>
              <a:spcAft>
                <a:spcPts val="300"/>
              </a:spcAft>
            </a:pPr>
            <a:r>
              <a:rPr lang="en-US" sz="2400" b="0" dirty="0" smtClean="0"/>
              <a:t>Baptism </a:t>
            </a:r>
            <a:r>
              <a:rPr lang="en-US" sz="2400" b="1" i="1" dirty="0" smtClean="0"/>
              <a:t>commanded </a:t>
            </a:r>
            <a:r>
              <a:rPr lang="en-US" sz="2400" b="1" i="1" u="sng" dirty="0" smtClean="0"/>
              <a:t>by</a:t>
            </a:r>
            <a:r>
              <a:rPr lang="en-US" sz="2400" b="1" i="1" dirty="0" smtClean="0"/>
              <a:t> </a:t>
            </a:r>
            <a:r>
              <a:rPr lang="en-US" sz="2400" b="0" dirty="0" smtClean="0"/>
              <a:t>Holy Spirit (</a:t>
            </a:r>
            <a:r>
              <a:rPr lang="en-US" sz="2400" b="1" i="1" dirty="0" smtClean="0"/>
              <a:t>indirect</a:t>
            </a:r>
            <a:r>
              <a:rPr lang="en-US" sz="2400" b="0" dirty="0" smtClean="0"/>
              <a:t>).</a:t>
            </a:r>
          </a:p>
          <a:p>
            <a:pPr marL="342900" indent="-342900">
              <a:spcBef>
                <a:spcPts val="300"/>
              </a:spcBef>
              <a:spcAft>
                <a:spcPts val="300"/>
              </a:spcAft>
              <a:buFont typeface="Arial" pitchFamily="34" charset="0"/>
              <a:buChar char="•"/>
            </a:pPr>
            <a:r>
              <a:rPr lang="en-US" sz="2400" b="0" dirty="0" smtClean="0"/>
              <a:t>Need to look at additional verses to know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264307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2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3000"/>
                            </p:stCondLst>
                            <p:childTnLst>
                              <p:par>
                                <p:cTn id="18" presetID="10" presetClass="entr" presetSubtype="0" fill="hold" nodeType="afterEffect">
                                  <p:stCondLst>
                                    <p:cond delay="20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5500"/>
                            </p:stCondLst>
                            <p:childTnLst>
                              <p:par>
                                <p:cTn id="22" presetID="10" presetClass="entr" presetSubtype="0" fill="hold" nodeType="afterEffect">
                                  <p:stCondLst>
                                    <p:cond delay="200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Modern </a:t>
            </a:r>
            <a:r>
              <a:rPr lang="en-US" b="1" dirty="0" smtClean="0"/>
              <a:t>Apostles</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a:pPr>
            <a:r>
              <a:rPr lang="en-US" sz="2400" b="0" dirty="0" smtClean="0"/>
              <a:t>“</a:t>
            </a:r>
            <a:r>
              <a:rPr lang="en-US" sz="2400" b="0" dirty="0"/>
              <a:t>Do you believe we should follow the New Testament pattern for the church?  Can we omit following </a:t>
            </a:r>
            <a:r>
              <a:rPr lang="en-US" sz="2400" i="1" dirty="0"/>
              <a:t>any</a:t>
            </a:r>
            <a:r>
              <a:rPr lang="en-US" sz="2400" b="0" dirty="0"/>
              <a:t> part of the pattern for the NT church?  Our church has apostles, </a:t>
            </a:r>
            <a:r>
              <a:rPr lang="en-US" sz="2400" i="1" dirty="0"/>
              <a:t>just like </a:t>
            </a:r>
            <a:r>
              <a:rPr lang="en-US" sz="2400" b="0" dirty="0"/>
              <a:t>the New Testament church.  Who are your church’s apostles</a:t>
            </a:r>
            <a:r>
              <a:rPr lang="en-US" sz="2400" b="0" dirty="0" smtClean="0"/>
              <a:t>?”</a:t>
            </a:r>
          </a:p>
          <a:p>
            <a:pPr marL="346075" indent="-346075">
              <a:buFont typeface="Arial" pitchFamily="34" charset="0"/>
              <a:buChar char="•"/>
            </a:pPr>
            <a:r>
              <a:rPr lang="en-US" sz="2400" i="1" dirty="0" smtClean="0"/>
              <a:t>Answer:</a:t>
            </a:r>
            <a:r>
              <a:rPr lang="en-US" sz="2400" b="0" dirty="0" smtClean="0"/>
              <a:t>  Peter, Andrew, James, John, Phillip, …</a:t>
            </a:r>
          </a:p>
          <a:p>
            <a:pPr marL="346075" indent="-346075">
              <a:buFont typeface="Arial" pitchFamily="34" charset="0"/>
              <a:buChar char="•"/>
            </a:pPr>
            <a:r>
              <a:rPr lang="en-US" sz="2400" i="1" dirty="0" smtClean="0"/>
              <a:t>Assumption:</a:t>
            </a:r>
            <a:r>
              <a:rPr lang="en-US" sz="2400" b="0" dirty="0" smtClean="0"/>
              <a:t>  The original apostles’ offices have been vacated and need to be filled. … Is that true?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05420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Thought</a:t>
            </a:r>
            <a:endParaRPr lang="en-US" dirty="0"/>
          </a:p>
        </p:txBody>
      </p:sp>
      <p:sp>
        <p:nvSpPr>
          <p:cNvPr id="3" name="Content Placeholder 2"/>
          <p:cNvSpPr>
            <a:spLocks noGrp="1"/>
          </p:cNvSpPr>
          <p:nvPr>
            <p:ph idx="1"/>
          </p:nvPr>
        </p:nvSpPr>
        <p:spPr/>
        <p:txBody>
          <a:bodyPr>
            <a:normAutofit/>
          </a:bodyPr>
          <a:lstStyle/>
          <a:p>
            <a:r>
              <a:rPr lang="en-US" sz="2400" b="0" i="1" dirty="0" smtClean="0"/>
              <a:t>… Christ </a:t>
            </a:r>
            <a:r>
              <a:rPr lang="en-US" sz="2400" b="0" i="1" dirty="0"/>
              <a:t>also loved the church and gave Himself for her</a:t>
            </a:r>
            <a:r>
              <a:rPr lang="en-US" sz="2400" b="0" i="1" dirty="0" smtClean="0"/>
              <a:t>, that </a:t>
            </a:r>
            <a:r>
              <a:rPr lang="en-US" sz="2400" b="0" i="1" dirty="0"/>
              <a:t>He might </a:t>
            </a:r>
            <a:r>
              <a:rPr lang="en-US" sz="2400" i="1" u="sng" dirty="0"/>
              <a:t>sanctify</a:t>
            </a:r>
            <a:r>
              <a:rPr lang="en-US" sz="2400" i="1" dirty="0"/>
              <a:t> and </a:t>
            </a:r>
            <a:r>
              <a:rPr lang="en-US" sz="2400" i="1" u="sng" dirty="0"/>
              <a:t>cleanse</a:t>
            </a:r>
            <a:r>
              <a:rPr lang="en-US" sz="2400" i="1" dirty="0"/>
              <a:t> her with the washing of water </a:t>
            </a:r>
            <a:r>
              <a:rPr lang="en-US" sz="2400" i="1" u="sng" dirty="0"/>
              <a:t>by the word</a:t>
            </a:r>
            <a:r>
              <a:rPr lang="en-US" sz="2400" b="0" i="1" dirty="0" smtClean="0"/>
              <a:t>, that </a:t>
            </a:r>
            <a:r>
              <a:rPr lang="en-US" sz="2400" b="0" i="1" dirty="0"/>
              <a:t>He might present her to Himself a glorious church, not having spot or wrinkle or any such thing, but that she should be holy and without blemish. </a:t>
            </a:r>
            <a:r>
              <a:rPr lang="en-US" sz="2400" b="0" dirty="0"/>
              <a:t>(</a:t>
            </a:r>
            <a:r>
              <a:rPr lang="en-US" sz="2400" dirty="0">
                <a:solidFill>
                  <a:schemeClr val="tx2"/>
                </a:solidFill>
              </a:rPr>
              <a:t>Ephesians </a:t>
            </a:r>
            <a:r>
              <a:rPr lang="en-US" sz="2400" dirty="0" smtClean="0">
                <a:solidFill>
                  <a:schemeClr val="tx2"/>
                </a:solidFill>
              </a:rPr>
              <a:t>5:25-27</a:t>
            </a:r>
            <a:r>
              <a:rPr lang="en-US" sz="2400" b="0" dirty="0" smtClean="0"/>
              <a:t>)</a:t>
            </a:r>
            <a:endParaRPr lang="en-US" sz="2400" b="0" dirty="0"/>
          </a:p>
          <a:p>
            <a:pPr marL="342900" indent="-342900">
              <a:buFont typeface="Arial" pitchFamily="34" charset="0"/>
              <a:buChar char="•"/>
            </a:pPr>
            <a:r>
              <a:rPr lang="en-US" sz="2400" b="0" dirty="0" smtClean="0"/>
              <a:t>Are saints baptized </a:t>
            </a:r>
            <a:r>
              <a:rPr lang="en-US" sz="2400" i="1" dirty="0" smtClean="0"/>
              <a:t>into</a:t>
            </a:r>
            <a:r>
              <a:rPr lang="en-US" sz="2400" b="0" dirty="0" smtClean="0"/>
              <a:t> the Bible? … No!</a:t>
            </a:r>
          </a:p>
          <a:p>
            <a:pPr marL="342900" indent="-342900">
              <a:buFont typeface="Arial" pitchFamily="34" charset="0"/>
              <a:buChar char="•"/>
            </a:pPr>
            <a:r>
              <a:rPr lang="en-US" sz="2400" b="0" dirty="0" smtClean="0"/>
              <a:t>Saints are baptized by the Bible’s command (indirect)!</a:t>
            </a:r>
          </a:p>
          <a:p>
            <a:pPr marL="342900" indent="-342900">
              <a:buFont typeface="Arial" pitchFamily="34" charset="0"/>
              <a:buChar char="•"/>
            </a:pPr>
            <a:r>
              <a:rPr lang="en-US" sz="2400" b="0" dirty="0" smtClean="0"/>
              <a:t>Bible is the Holy Spirit’s tool, so would this not apply to Him?</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185199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Baptism in Holy Spirit And Fire?</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17"/>
            </a:pPr>
            <a:r>
              <a:rPr lang="en-US" sz="2400" b="0" dirty="0"/>
              <a:t>“John the Baptist promised that Jesus would baptize us into the Holy Spirit </a:t>
            </a:r>
            <a:r>
              <a:rPr lang="en-US" sz="2400" i="1" dirty="0"/>
              <a:t>and</a:t>
            </a:r>
            <a:r>
              <a:rPr lang="en-US" sz="2400" b="0" dirty="0"/>
              <a:t> fire (</a:t>
            </a:r>
            <a:r>
              <a:rPr lang="en-US" sz="2400" dirty="0">
                <a:solidFill>
                  <a:schemeClr val="tx2"/>
                </a:solidFill>
              </a:rPr>
              <a:t>Luke 3:16</a:t>
            </a:r>
            <a:r>
              <a:rPr lang="en-US" sz="2400" b="0" dirty="0"/>
              <a:t>).  Why are you trying to turn John into a false prophet?”</a:t>
            </a:r>
            <a:endParaRPr lang="en-US" sz="2400" b="0" dirty="0" smtClean="0"/>
          </a:p>
          <a:p>
            <a:pPr marL="346075" indent="-346075">
              <a:spcBef>
                <a:spcPts val="300"/>
              </a:spcBef>
              <a:spcAft>
                <a:spcPts val="300"/>
              </a:spcAft>
              <a:buFont typeface="Arial" pitchFamily="34" charset="0"/>
              <a:buChar char="•"/>
            </a:pPr>
            <a:r>
              <a:rPr lang="en-US" sz="2400" i="1" dirty="0" smtClean="0"/>
              <a:t>Assumption #1:</a:t>
            </a:r>
            <a:r>
              <a:rPr lang="en-US" sz="2400" b="0" dirty="0" smtClean="0"/>
              <a:t>  Holy Spirit baptism and baptism in fire were intended for </a:t>
            </a:r>
            <a:r>
              <a:rPr lang="en-US" sz="2400" i="1" dirty="0" smtClean="0"/>
              <a:t>all</a:t>
            </a:r>
            <a:r>
              <a:rPr lang="en-US" sz="2400" b="0" dirty="0" smtClean="0"/>
              <a:t> Christians.</a:t>
            </a:r>
          </a:p>
          <a:p>
            <a:pPr marL="346075" indent="-346075">
              <a:spcBef>
                <a:spcPts val="300"/>
              </a:spcBef>
              <a:spcAft>
                <a:spcPts val="300"/>
              </a:spcAft>
              <a:buFont typeface="Arial" pitchFamily="34" charset="0"/>
              <a:buChar char="•"/>
            </a:pPr>
            <a:r>
              <a:rPr lang="en-US" sz="2400" i="1" dirty="0" smtClean="0"/>
              <a:t>Assumption #2:</a:t>
            </a:r>
            <a:r>
              <a:rPr lang="en-US" sz="2400" b="0" dirty="0" smtClean="0"/>
              <a:t>  </a:t>
            </a:r>
            <a:r>
              <a:rPr lang="en-US" sz="2400" b="0" i="1" dirty="0" smtClean="0"/>
              <a:t>“Fire”</a:t>
            </a:r>
            <a:r>
              <a:rPr lang="en-US" sz="2400" b="0" dirty="0" smtClean="0"/>
              <a:t> in </a:t>
            </a:r>
            <a:r>
              <a:rPr lang="en-US" sz="2400" dirty="0" smtClean="0">
                <a:solidFill>
                  <a:schemeClr val="tx2"/>
                </a:solidFill>
              </a:rPr>
              <a:t>Luke 3:16</a:t>
            </a:r>
            <a:r>
              <a:rPr lang="en-US" sz="2400" b="0" dirty="0" smtClean="0">
                <a:solidFill>
                  <a:schemeClr val="tx2"/>
                </a:solidFill>
              </a:rPr>
              <a:t> </a:t>
            </a:r>
            <a:r>
              <a:rPr lang="en-US" sz="2400" b="0" dirty="0" smtClean="0"/>
              <a:t>is </a:t>
            </a:r>
            <a:r>
              <a:rPr lang="en-US" sz="2400" i="1" dirty="0" smtClean="0"/>
              <a:t>better</a:t>
            </a:r>
            <a:r>
              <a:rPr lang="en-US" sz="2400" b="0" dirty="0" smtClean="0"/>
              <a:t> defined by </a:t>
            </a:r>
            <a:r>
              <a:rPr lang="en-US" sz="2400" dirty="0" smtClean="0">
                <a:solidFill>
                  <a:schemeClr val="tx2"/>
                </a:solidFill>
              </a:rPr>
              <a:t>Acts 2:1-4</a:t>
            </a:r>
            <a:r>
              <a:rPr lang="en-US" sz="2400" b="0" dirty="0" smtClean="0"/>
              <a:t>, instead of the next verse in </a:t>
            </a:r>
            <a:r>
              <a:rPr lang="en-US" sz="2400" b="0" smtClean="0"/>
              <a:t>the context.</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249200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Baptism in Fire? … Please, No!</a:t>
            </a:r>
            <a:endParaRPr lang="en-US" dirty="0"/>
          </a:p>
        </p:txBody>
      </p:sp>
      <p:sp>
        <p:nvSpPr>
          <p:cNvPr id="3" name="Content Placeholder 2"/>
          <p:cNvSpPr>
            <a:spLocks noGrp="1"/>
          </p:cNvSpPr>
          <p:nvPr>
            <p:ph idx="1"/>
          </p:nvPr>
        </p:nvSpPr>
        <p:spPr/>
        <p:txBody>
          <a:bodyPr>
            <a:normAutofit lnSpcReduction="10000"/>
          </a:bodyPr>
          <a:lstStyle/>
          <a:p>
            <a:r>
              <a:rPr lang="en-US" sz="2400" b="0" i="1" dirty="0"/>
              <a:t>John answered, saying to all, </a:t>
            </a:r>
            <a:r>
              <a:rPr lang="en-US" sz="2400" b="0" i="1" dirty="0" smtClean="0"/>
              <a:t>“I </a:t>
            </a:r>
            <a:r>
              <a:rPr lang="en-US" sz="2400" b="0" i="1" dirty="0"/>
              <a:t>indeed baptize you with water; but One mightier than I is coming, whose sandal strap I am not worthy to loose. </a:t>
            </a:r>
            <a:r>
              <a:rPr lang="en-US" sz="2400" i="1" dirty="0"/>
              <a:t>He will </a:t>
            </a:r>
            <a:r>
              <a:rPr lang="en-US" sz="2400" i="1" u="sng" dirty="0"/>
              <a:t>baptize</a:t>
            </a:r>
            <a:r>
              <a:rPr lang="en-US" sz="2400" i="1" dirty="0"/>
              <a:t> you with the </a:t>
            </a:r>
            <a:r>
              <a:rPr lang="en-US" sz="2400" i="1" baseline="30000" dirty="0" smtClean="0">
                <a:solidFill>
                  <a:schemeClr val="tx2"/>
                </a:solidFill>
              </a:rPr>
              <a:t>1</a:t>
            </a:r>
            <a:r>
              <a:rPr lang="en-US" sz="2400" i="1" u="sng" dirty="0" smtClean="0"/>
              <a:t>Holy </a:t>
            </a:r>
            <a:r>
              <a:rPr lang="en-US" sz="2400" i="1" u="sng" dirty="0"/>
              <a:t>Spirit</a:t>
            </a:r>
            <a:r>
              <a:rPr lang="en-US" sz="2400" i="1" dirty="0"/>
              <a:t> and </a:t>
            </a:r>
            <a:r>
              <a:rPr lang="en-US" sz="2400" i="1" baseline="30000" dirty="0" smtClean="0">
                <a:solidFill>
                  <a:schemeClr val="tx2"/>
                </a:solidFill>
              </a:rPr>
              <a:t>2</a:t>
            </a:r>
            <a:r>
              <a:rPr lang="en-US" sz="2400" i="1" u="sng" dirty="0" smtClean="0">
                <a:solidFill>
                  <a:schemeClr val="tx2"/>
                </a:solidFill>
              </a:rPr>
              <a:t>fire</a:t>
            </a:r>
            <a:r>
              <a:rPr lang="en-US" sz="2400" b="0" i="1" dirty="0" smtClean="0"/>
              <a:t>.  His </a:t>
            </a:r>
            <a:r>
              <a:rPr lang="en-US" sz="2400" b="0" i="1" dirty="0"/>
              <a:t>winnowing fan is in His hand, and He will thoroughly clean out His threshing floor, and </a:t>
            </a:r>
            <a:r>
              <a:rPr lang="en-US" sz="2400" i="1" baseline="30000" dirty="0" smtClean="0">
                <a:solidFill>
                  <a:schemeClr val="tx2"/>
                </a:solidFill>
              </a:rPr>
              <a:t>1</a:t>
            </a:r>
            <a:r>
              <a:rPr lang="en-US" sz="2400" i="1" dirty="0" smtClean="0"/>
              <a:t>gather </a:t>
            </a:r>
            <a:r>
              <a:rPr lang="en-US" sz="2400" i="1" dirty="0"/>
              <a:t>the </a:t>
            </a:r>
            <a:r>
              <a:rPr lang="en-US" sz="2400" i="1" u="sng" dirty="0"/>
              <a:t>wheat into His barn</a:t>
            </a:r>
            <a:r>
              <a:rPr lang="en-US" sz="2400" i="1" dirty="0"/>
              <a:t>; </a:t>
            </a:r>
            <a:r>
              <a:rPr lang="en-US" sz="2400" i="1" u="sng" dirty="0">
                <a:solidFill>
                  <a:schemeClr val="tx2"/>
                </a:solidFill>
              </a:rPr>
              <a:t>but</a:t>
            </a:r>
            <a:r>
              <a:rPr lang="en-US" sz="2400" i="1" dirty="0">
                <a:solidFill>
                  <a:schemeClr val="tx2"/>
                </a:solidFill>
              </a:rPr>
              <a:t> </a:t>
            </a:r>
            <a:r>
              <a:rPr lang="en-US" sz="2400" i="1" baseline="30000" dirty="0" smtClean="0">
                <a:solidFill>
                  <a:schemeClr val="tx2"/>
                </a:solidFill>
              </a:rPr>
              <a:t>2</a:t>
            </a:r>
            <a:r>
              <a:rPr lang="en-US" sz="2400" i="1" dirty="0" smtClean="0"/>
              <a:t>the </a:t>
            </a:r>
            <a:r>
              <a:rPr lang="en-US" sz="2400" i="1" u="sng" dirty="0"/>
              <a:t>chaff He will burn with unquenchable </a:t>
            </a:r>
            <a:r>
              <a:rPr lang="en-US" sz="2400" i="1" u="sng" dirty="0">
                <a:solidFill>
                  <a:schemeClr val="tx2"/>
                </a:solidFill>
              </a:rPr>
              <a:t>fire</a:t>
            </a:r>
            <a:r>
              <a:rPr lang="en-US" sz="2400" b="0" i="1" dirty="0" smtClean="0"/>
              <a:t>.” </a:t>
            </a:r>
            <a:r>
              <a:rPr lang="en-US" sz="2400" b="0" dirty="0"/>
              <a:t>(</a:t>
            </a:r>
            <a:r>
              <a:rPr lang="en-US" sz="2400" dirty="0">
                <a:solidFill>
                  <a:schemeClr val="tx2"/>
                </a:solidFill>
              </a:rPr>
              <a:t>Luke </a:t>
            </a:r>
            <a:r>
              <a:rPr lang="en-US" sz="2400" dirty="0" smtClean="0">
                <a:solidFill>
                  <a:schemeClr val="tx2"/>
                </a:solidFill>
              </a:rPr>
              <a:t>3:16-17</a:t>
            </a:r>
            <a:r>
              <a:rPr lang="en-US" sz="2400" b="0" dirty="0" smtClean="0"/>
              <a:t>)</a:t>
            </a:r>
            <a:endParaRPr lang="en-US" sz="2400" b="0" dirty="0"/>
          </a:p>
          <a:p>
            <a:pPr marL="342900" indent="-342900">
              <a:buFont typeface="Arial" pitchFamily="34" charset="0"/>
              <a:buChar char="•"/>
            </a:pPr>
            <a:r>
              <a:rPr lang="en-US" sz="2400" b="0" dirty="0" smtClean="0"/>
              <a:t>Every reference to </a:t>
            </a:r>
            <a:r>
              <a:rPr lang="en-US" sz="2400" b="0" i="1" dirty="0" smtClean="0"/>
              <a:t>“fire baptism” </a:t>
            </a:r>
            <a:r>
              <a:rPr lang="en-US" sz="2400" b="0" dirty="0" smtClean="0"/>
              <a:t>is followed by reference to destruction with</a:t>
            </a:r>
            <a:r>
              <a:rPr lang="en-US" sz="2400" b="0" i="1" dirty="0" smtClean="0"/>
              <a:t> “unquenchable fire” </a:t>
            </a:r>
            <a:r>
              <a:rPr lang="en-US" sz="2400" b="0" dirty="0" smtClean="0"/>
              <a:t>(</a:t>
            </a:r>
            <a:r>
              <a:rPr lang="en-US" sz="2400" dirty="0" smtClean="0">
                <a:solidFill>
                  <a:schemeClr val="tx2"/>
                </a:solidFill>
              </a:rPr>
              <a:t>Mat. 3:11-12</a:t>
            </a:r>
            <a:r>
              <a:rPr lang="en-US" sz="2400" b="0" dirty="0" smtClean="0"/>
              <a:t>).</a:t>
            </a:r>
          </a:p>
          <a:p>
            <a:pPr marL="342900" indent="-342900">
              <a:buFont typeface="Arial" pitchFamily="34" charset="0"/>
              <a:buChar char="•"/>
            </a:pPr>
            <a:r>
              <a:rPr lang="en-US" sz="2400" b="0" dirty="0" smtClean="0"/>
              <a:t>Those baptized into fire are </a:t>
            </a:r>
            <a:r>
              <a:rPr lang="en-US" sz="2400" i="1" u="sng" dirty="0" smtClean="0"/>
              <a:t>not</a:t>
            </a:r>
            <a:r>
              <a:rPr lang="en-US" sz="2400" b="0" dirty="0" smtClean="0"/>
              <a:t> </a:t>
            </a:r>
            <a:r>
              <a:rPr lang="en-US" sz="2400" b="0" i="1" dirty="0" smtClean="0"/>
              <a:t>“gathered into His barn”</a:t>
            </a:r>
            <a:r>
              <a:rPr lang="en-US" sz="2400" b="0" dirty="0" smtClean="0"/>
              <a:t>!</a:t>
            </a:r>
          </a:p>
          <a:p>
            <a:pPr marL="342900" indent="-342900">
              <a:buFont typeface="Arial" pitchFamily="34" charset="0"/>
              <a:buChar char="•"/>
            </a:pPr>
            <a:r>
              <a:rPr lang="en-US" sz="2400" b="0" i="1" dirty="0" smtClean="0"/>
              <a:t>“Immersion in fire”</a:t>
            </a:r>
            <a:r>
              <a:rPr lang="en-US" sz="2400" b="0" dirty="0" smtClean="0"/>
              <a:t> is an allusion to </a:t>
            </a:r>
            <a:r>
              <a:rPr lang="en-US" sz="2400" i="1" u="sng" dirty="0" smtClean="0">
                <a:solidFill>
                  <a:schemeClr val="tx2"/>
                </a:solidFill>
              </a:rPr>
              <a:t>hell</a:t>
            </a:r>
            <a:r>
              <a:rPr lang="en-US" sz="2400" b="0" dirty="0" smtClean="0"/>
              <a:t>!</a:t>
            </a:r>
            <a:endParaRPr lang="en-US" sz="2400"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414397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Holy Spirit Baptism – 2 Instances</a:t>
            </a:r>
            <a:endParaRPr lang="en-US" sz="3000"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200" b="0" dirty="0" smtClean="0"/>
              <a:t>Holy Spirit baptism only occurred </a:t>
            </a:r>
            <a:r>
              <a:rPr lang="en-US" sz="2200" i="1" u="sng" dirty="0" smtClean="0"/>
              <a:t>twice</a:t>
            </a:r>
            <a:r>
              <a:rPr lang="en-US" sz="2200" b="0" dirty="0" smtClean="0"/>
              <a:t> in New Testament:</a:t>
            </a:r>
          </a:p>
          <a:p>
            <a:pPr marL="685800" lvl="1" indent="-342900"/>
            <a:r>
              <a:rPr lang="en-US" sz="2200" dirty="0" smtClean="0"/>
              <a:t>At Pentecost on Apostles (</a:t>
            </a:r>
            <a:r>
              <a:rPr lang="en-US" sz="2200" b="1" dirty="0" smtClean="0">
                <a:solidFill>
                  <a:schemeClr val="tx2"/>
                </a:solidFill>
              </a:rPr>
              <a:t>Acts 1:26-2:4</a:t>
            </a:r>
            <a:r>
              <a:rPr lang="en-US" sz="2200" dirty="0" smtClean="0"/>
              <a:t>)</a:t>
            </a:r>
          </a:p>
          <a:p>
            <a:pPr marL="685800" lvl="1" indent="-342900"/>
            <a:r>
              <a:rPr lang="en-US" sz="2200" b="0" dirty="0" smtClean="0"/>
              <a:t>On Gentiles at Cornelius’ house (</a:t>
            </a:r>
            <a:r>
              <a:rPr lang="en-US" sz="2200" b="1" dirty="0" smtClean="0">
                <a:solidFill>
                  <a:schemeClr val="tx2"/>
                </a:solidFill>
              </a:rPr>
              <a:t>Acts 10:44-48; 11:15-17</a:t>
            </a:r>
            <a:r>
              <a:rPr lang="en-US" sz="2200" b="0" dirty="0" smtClean="0"/>
              <a:t>)</a:t>
            </a:r>
          </a:p>
          <a:p>
            <a:pPr marL="342900" indent="-342900">
              <a:buFont typeface="Arial" pitchFamily="34" charset="0"/>
              <a:buChar char="•"/>
            </a:pPr>
            <a:r>
              <a:rPr lang="en-US" sz="2200" b="0" dirty="0" smtClean="0"/>
              <a:t>All miraculous gifts were received </a:t>
            </a:r>
            <a:r>
              <a:rPr lang="en-US" sz="2200" i="1" dirty="0" smtClean="0"/>
              <a:t>after</a:t>
            </a:r>
            <a:r>
              <a:rPr lang="en-US" sz="2200" b="0" dirty="0" smtClean="0"/>
              <a:t> water baptism (</a:t>
            </a:r>
            <a:r>
              <a:rPr lang="en-US" sz="2200" dirty="0" smtClean="0">
                <a:solidFill>
                  <a:schemeClr val="tx2"/>
                </a:solidFill>
              </a:rPr>
              <a:t>Acts 8:12-18; 19:1-6</a:t>
            </a:r>
            <a:r>
              <a:rPr lang="en-US" sz="2200" b="0" dirty="0" smtClean="0"/>
              <a:t>).</a:t>
            </a:r>
          </a:p>
          <a:p>
            <a:pPr marL="342900" indent="-342900">
              <a:buFont typeface="Arial" pitchFamily="34" charset="0"/>
              <a:buChar char="•"/>
            </a:pPr>
            <a:r>
              <a:rPr lang="en-US" sz="2200" b="0" dirty="0" smtClean="0"/>
              <a:t>Holy Spirit baptism occurred </a:t>
            </a:r>
            <a:r>
              <a:rPr lang="en-US" sz="2200" i="1" dirty="0" smtClean="0"/>
              <a:t>before</a:t>
            </a:r>
            <a:r>
              <a:rPr lang="en-US" sz="2200" b="0" dirty="0" smtClean="0"/>
              <a:t> water baptism, not </a:t>
            </a:r>
            <a:r>
              <a:rPr lang="en-US" sz="2200" i="1" dirty="0" smtClean="0"/>
              <a:t>during</a:t>
            </a:r>
            <a:r>
              <a:rPr lang="en-US" sz="2200" b="0" dirty="0" smtClean="0"/>
              <a:t> it or </a:t>
            </a:r>
            <a:r>
              <a:rPr lang="en-US" sz="2200" i="1" dirty="0" smtClean="0"/>
              <a:t>after</a:t>
            </a:r>
            <a:r>
              <a:rPr lang="en-US" sz="2200" b="0" dirty="0" smtClean="0"/>
              <a:t> it (</a:t>
            </a:r>
            <a:r>
              <a:rPr lang="en-US" sz="2200" dirty="0" smtClean="0">
                <a:solidFill>
                  <a:schemeClr val="tx2"/>
                </a:solidFill>
              </a:rPr>
              <a:t>Acts 10:44-48</a:t>
            </a:r>
            <a:r>
              <a:rPr lang="en-US" sz="2200" b="0" dirty="0" smtClean="0"/>
              <a:t>)!</a:t>
            </a:r>
          </a:p>
          <a:p>
            <a:pPr marL="342900" indent="-342900">
              <a:buFont typeface="Arial" pitchFamily="34" charset="0"/>
              <a:buChar char="•"/>
            </a:pPr>
            <a:r>
              <a:rPr lang="en-US" sz="2200" b="0" dirty="0" smtClean="0"/>
              <a:t>Peter </a:t>
            </a:r>
            <a:r>
              <a:rPr lang="en-US" sz="2200" b="0" i="1" dirty="0" smtClean="0"/>
              <a:t>“</a:t>
            </a:r>
            <a:r>
              <a:rPr lang="en-US" sz="2200" i="1" u="sng" dirty="0" smtClean="0"/>
              <a:t>commanded</a:t>
            </a:r>
            <a:r>
              <a:rPr lang="en-US" sz="2200" b="0" i="1" dirty="0" smtClean="0"/>
              <a:t>”</a:t>
            </a:r>
            <a:r>
              <a:rPr lang="en-US" sz="2200" b="0" dirty="0" smtClean="0"/>
              <a:t> </a:t>
            </a:r>
            <a:r>
              <a:rPr lang="en-US" sz="2200" b="0" i="1" dirty="0" smtClean="0"/>
              <a:t>“water … baptism in the name of the Lord”</a:t>
            </a:r>
            <a:r>
              <a:rPr lang="en-US" sz="2200" b="0" dirty="0" smtClean="0"/>
              <a:t> after Holy Spirit baptism (</a:t>
            </a:r>
            <a:r>
              <a:rPr lang="en-US" sz="2200" dirty="0" smtClean="0">
                <a:solidFill>
                  <a:schemeClr val="tx2"/>
                </a:solidFill>
              </a:rPr>
              <a:t>Acts 10:44-48</a:t>
            </a:r>
            <a:r>
              <a:rPr lang="en-US" sz="2200" b="0" dirty="0" smtClean="0"/>
              <a:t>).</a:t>
            </a:r>
          </a:p>
          <a:p>
            <a:pPr marL="342900" indent="-342900">
              <a:buFont typeface="Arial" pitchFamily="34" charset="0"/>
              <a:buChar char="•"/>
            </a:pPr>
            <a:r>
              <a:rPr lang="en-US" sz="2200" b="0" dirty="0" smtClean="0"/>
              <a:t>Eventually, there was only </a:t>
            </a:r>
            <a:r>
              <a:rPr lang="en-US" sz="2200" i="1" u="sng" dirty="0" smtClean="0"/>
              <a:t>one</a:t>
            </a:r>
            <a:r>
              <a:rPr lang="en-US" sz="2200" dirty="0" smtClean="0"/>
              <a:t> baptism </a:t>
            </a:r>
            <a:r>
              <a:rPr lang="en-US" sz="2200" b="0" dirty="0" smtClean="0"/>
              <a:t>(</a:t>
            </a:r>
            <a:r>
              <a:rPr lang="en-US" sz="2200" dirty="0" smtClean="0">
                <a:solidFill>
                  <a:schemeClr val="tx2"/>
                </a:solidFill>
              </a:rPr>
              <a:t>Eph. 4:5</a:t>
            </a:r>
            <a:r>
              <a:rPr lang="en-US" sz="2200" b="0" dirty="0" smtClean="0"/>
              <a:t>).  Which one?</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427820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“One Baptism”</a:t>
            </a:r>
            <a:endParaRPr lang="en-US" i="1" dirty="0"/>
          </a:p>
        </p:txBody>
      </p:sp>
      <p:sp>
        <p:nvSpPr>
          <p:cNvPr id="3" name="Content Placeholder 2"/>
          <p:cNvSpPr>
            <a:spLocks noGrp="1"/>
          </p:cNvSpPr>
          <p:nvPr>
            <p:ph idx="1"/>
          </p:nvPr>
        </p:nvSpPr>
        <p:spPr>
          <a:xfrm>
            <a:off x="457200" y="617220"/>
            <a:ext cx="4876800" cy="4320540"/>
          </a:xfrm>
        </p:spPr>
        <p:txBody>
          <a:bodyPr>
            <a:noAutofit/>
          </a:bodyPr>
          <a:lstStyle/>
          <a:p>
            <a:r>
              <a:rPr lang="en-US" sz="2400" b="0" i="1" dirty="0" smtClean="0"/>
              <a:t>“Go </a:t>
            </a:r>
            <a:r>
              <a:rPr lang="en-US" sz="2400" b="0" i="1" dirty="0"/>
              <a:t>therefore and make disciples of all the nations, </a:t>
            </a:r>
            <a:r>
              <a:rPr lang="en-US" sz="2400" i="1" dirty="0"/>
              <a:t>baptizing them </a:t>
            </a:r>
            <a:r>
              <a:rPr lang="en-US" sz="2400" b="0" i="1" dirty="0"/>
              <a:t>in the name of the Father and of the Son and of the Holy Spirit</a:t>
            </a:r>
            <a:r>
              <a:rPr lang="en-US" sz="2400" b="0" i="1" dirty="0" smtClean="0"/>
              <a:t>, teaching </a:t>
            </a:r>
            <a:r>
              <a:rPr lang="en-US" sz="2400" b="0" i="1" dirty="0"/>
              <a:t>them to observe all things that I have commanded you; and lo, I am with you always, </a:t>
            </a:r>
            <a:r>
              <a:rPr lang="en-US" sz="2400" i="1" dirty="0"/>
              <a:t>even to the end of the age</a:t>
            </a:r>
            <a:r>
              <a:rPr lang="en-US" sz="2400" b="0" i="1" dirty="0" smtClean="0"/>
              <a:t>.” </a:t>
            </a:r>
            <a:r>
              <a:rPr lang="en-US" sz="2400" b="0" i="1" dirty="0"/>
              <a:t>Amen.</a:t>
            </a:r>
            <a:r>
              <a:rPr lang="en-US" sz="2400" b="0" dirty="0"/>
              <a:t> (</a:t>
            </a:r>
            <a:r>
              <a:rPr lang="en-US" sz="2400" dirty="0">
                <a:solidFill>
                  <a:schemeClr val="tx2"/>
                </a:solidFill>
              </a:rPr>
              <a:t>Matthew </a:t>
            </a:r>
            <a:r>
              <a:rPr lang="en-US" sz="2400" dirty="0" smtClean="0">
                <a:solidFill>
                  <a:schemeClr val="tx2"/>
                </a:solidFill>
              </a:rPr>
              <a:t>28:19-20</a:t>
            </a:r>
            <a:r>
              <a:rPr lang="en-US" sz="2400" b="0" dirty="0" smtClean="0"/>
              <a:t>)</a:t>
            </a:r>
            <a:endParaRPr lang="en-US" sz="2400" b="0" dirty="0"/>
          </a:p>
          <a:p>
            <a:pPr marL="342900" indent="-342900">
              <a:buFont typeface="Arial" pitchFamily="34" charset="0"/>
              <a:buChar char="•"/>
            </a:pPr>
            <a:r>
              <a:rPr lang="en-US" sz="2400" b="0" dirty="0" smtClean="0"/>
              <a:t>Let simple, be simple </a:t>
            </a:r>
            <a:br>
              <a:rPr lang="en-US" sz="2400" b="0" dirty="0" smtClean="0"/>
            </a:br>
            <a:r>
              <a:rPr lang="en-US" sz="2400" b="0" dirty="0" smtClean="0"/>
              <a:t>(</a:t>
            </a:r>
            <a:r>
              <a:rPr lang="en-US" sz="2400" dirty="0" smtClean="0">
                <a:solidFill>
                  <a:schemeClr val="tx2"/>
                </a:solidFill>
              </a:rPr>
              <a:t>Hebrews 6:1-2</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pic>
        <p:nvPicPr>
          <p:cNvPr id="5" name="Content Placeholder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2021" y="45720"/>
            <a:ext cx="3314779" cy="5078272"/>
          </a:xfrm>
          <a:prstGeom prst="rect">
            <a:avLst/>
          </a:prstGeom>
        </p:spPr>
      </p:pic>
    </p:spTree>
    <p:extLst>
      <p:ext uri="{BB962C8B-B14F-4D97-AF65-F5344CB8AC3E}">
        <p14:creationId xmlns:p14="http://schemas.microsoft.com/office/powerpoint/2010/main" val="25769190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pPr marL="342900" indent="-342900">
              <a:buFont typeface="Arial" pitchFamily="34" charset="0"/>
              <a:buChar char="•"/>
            </a:pPr>
            <a:r>
              <a:rPr lang="en-US" sz="2400" b="0" dirty="0" smtClean="0"/>
              <a:t>No modern apostles by lack of vacancy and qualification.</a:t>
            </a:r>
          </a:p>
          <a:p>
            <a:pPr marL="342900" indent="-342900">
              <a:buFont typeface="Arial" pitchFamily="34" charset="0"/>
              <a:buChar char="•"/>
            </a:pPr>
            <a:r>
              <a:rPr lang="en-US" sz="2400" b="0" dirty="0" smtClean="0"/>
              <a:t>The 12 Apostles continue to </a:t>
            </a:r>
            <a:r>
              <a:rPr lang="en-US" sz="2400" b="0" i="1" dirty="0" smtClean="0"/>
              <a:t>“reign”</a:t>
            </a:r>
            <a:r>
              <a:rPr lang="en-US" sz="2400" b="0" dirty="0" smtClean="0"/>
              <a:t> through </a:t>
            </a:r>
            <a:r>
              <a:rPr lang="en-US" sz="2400" b="0" i="1" dirty="0" smtClean="0"/>
              <a:t>“their fruit”</a:t>
            </a:r>
            <a:r>
              <a:rPr lang="en-US" sz="2400" b="0" dirty="0" smtClean="0"/>
              <a:t>, the Bible, the Holy Spirit inspired Word of God (</a:t>
            </a:r>
            <a:r>
              <a:rPr lang="en-US" sz="2400" dirty="0" smtClean="0">
                <a:solidFill>
                  <a:schemeClr val="tx2"/>
                </a:solidFill>
              </a:rPr>
              <a:t>Matthew 19:28; Ephesians 2:19-3:5; John 15:16</a:t>
            </a:r>
            <a:r>
              <a:rPr lang="en-US" sz="2400" b="0" dirty="0" smtClean="0"/>
              <a:t>)</a:t>
            </a:r>
          </a:p>
          <a:p>
            <a:pPr marL="342900" indent="-342900">
              <a:buFont typeface="Arial" pitchFamily="34" charset="0"/>
              <a:buChar char="•"/>
            </a:pPr>
            <a:r>
              <a:rPr lang="en-US" sz="2400" b="0" dirty="0" smtClean="0"/>
              <a:t>No modern revelation, because </a:t>
            </a:r>
            <a:r>
              <a:rPr lang="en-US" sz="2400" b="0" i="1" dirty="0" smtClean="0"/>
              <a:t>“all truth”</a:t>
            </a:r>
            <a:r>
              <a:rPr lang="en-US" sz="2400" b="0" dirty="0" smtClean="0"/>
              <a:t> has been given.</a:t>
            </a:r>
          </a:p>
          <a:p>
            <a:pPr marL="342900" indent="-342900">
              <a:buFont typeface="Arial" pitchFamily="34" charset="0"/>
              <a:buChar char="•"/>
            </a:pPr>
            <a:r>
              <a:rPr lang="en-US" sz="2400" b="0" dirty="0" smtClean="0"/>
              <a:t>Father </a:t>
            </a:r>
            <a:r>
              <a:rPr lang="en-US" sz="2400" b="0" dirty="0"/>
              <a:t>→ Jesus → </a:t>
            </a:r>
            <a:r>
              <a:rPr lang="en-US" sz="2400" b="0" dirty="0" smtClean="0"/>
              <a:t>Spirit </a:t>
            </a:r>
            <a:r>
              <a:rPr lang="en-US" sz="2400" b="0" dirty="0"/>
              <a:t>→ </a:t>
            </a:r>
            <a:r>
              <a:rPr lang="en-US" sz="2400" b="0" dirty="0" smtClean="0"/>
              <a:t>Apostles</a:t>
            </a:r>
            <a:r>
              <a:rPr lang="en-US" sz="2400" b="0" dirty="0"/>
              <a:t> </a:t>
            </a:r>
            <a:r>
              <a:rPr lang="en-US" sz="2400" b="0" dirty="0" smtClean="0"/>
              <a:t>→ </a:t>
            </a:r>
            <a:r>
              <a:rPr lang="en-US" sz="2400" b="0" dirty="0"/>
              <a:t>Bible → </a:t>
            </a:r>
            <a:r>
              <a:rPr lang="en-US" sz="2400" b="0" dirty="0" smtClean="0"/>
              <a:t>Us (</a:t>
            </a:r>
            <a:r>
              <a:rPr lang="en-US" sz="2400" dirty="0" smtClean="0">
                <a:solidFill>
                  <a:schemeClr val="tx2"/>
                </a:solidFill>
              </a:rPr>
              <a:t>John 16:13-15; I John 4:1-4; Ephesians 3:3-5</a:t>
            </a:r>
            <a:r>
              <a:rPr lang="en-US" sz="2400" b="0" dirty="0" smtClean="0"/>
              <a:t>).</a:t>
            </a:r>
          </a:p>
          <a:p>
            <a:pPr marL="342900" indent="-342900">
              <a:buFont typeface="Arial" pitchFamily="34" charset="0"/>
              <a:buChar char="•"/>
            </a:pPr>
            <a:r>
              <a:rPr lang="en-US" sz="2400" b="0" dirty="0" smtClean="0"/>
              <a:t>No modern miracles by lack of access (</a:t>
            </a:r>
            <a:r>
              <a:rPr lang="en-US" sz="2400" dirty="0" smtClean="0">
                <a:solidFill>
                  <a:schemeClr val="tx2"/>
                </a:solidFill>
              </a:rPr>
              <a:t>Acts 8:12-20</a:t>
            </a:r>
            <a:r>
              <a:rPr lang="en-US" sz="2400" b="0" dirty="0" smtClean="0"/>
              <a:t>).</a:t>
            </a:r>
          </a:p>
          <a:p>
            <a:pPr marL="342900" indent="-342900">
              <a:buFont typeface="Arial" pitchFamily="34" charset="0"/>
              <a:buChar char="•"/>
            </a:pPr>
            <a:r>
              <a:rPr lang="en-US" sz="2400" b="0" dirty="0" smtClean="0"/>
              <a:t>No modern miracles, because confirmation is complete (</a:t>
            </a:r>
            <a:r>
              <a:rPr lang="en-US" sz="2400" dirty="0" smtClean="0">
                <a:solidFill>
                  <a:schemeClr val="tx2"/>
                </a:solidFill>
              </a:rPr>
              <a:t>Hebrews 2:1-4; I Corinthians 13:8-13</a:t>
            </a:r>
            <a:r>
              <a:rPr lang="en-US" sz="2400" b="0" dirty="0" smtClean="0"/>
              <a:t>).</a:t>
            </a:r>
          </a:p>
          <a:p>
            <a:pPr marL="342900" indent="-342900">
              <a:buFont typeface="Arial" pitchFamily="34" charset="0"/>
              <a:buChar char="•"/>
            </a:pPr>
            <a:r>
              <a:rPr lang="en-US" sz="2400" b="0" dirty="0" smtClean="0"/>
              <a:t>No Holy Spirit baptism, because only one baptism now (</a:t>
            </a:r>
            <a:r>
              <a:rPr lang="en-US" sz="2400" dirty="0" smtClean="0">
                <a:solidFill>
                  <a:schemeClr val="tx2"/>
                </a:solidFill>
              </a:rPr>
              <a:t>Eph. 4:5</a:t>
            </a:r>
            <a:r>
              <a:rPr lang="en-US" sz="2400" b="0" dirty="0" smtClean="0"/>
              <a:t>).</a:t>
            </a:r>
          </a:p>
          <a:p>
            <a:pPr marL="342900" indent="-342900">
              <a:buFont typeface="Arial" pitchFamily="34" charset="0"/>
              <a:buChar char="•"/>
            </a:pPr>
            <a:r>
              <a:rPr lang="en-US" sz="2400" b="0" dirty="0" smtClean="0"/>
              <a:t>Only water baptism in name of Jesus can be commanded and administered by men for forgiveness of sins (</a:t>
            </a:r>
            <a:r>
              <a:rPr lang="en-US" sz="2400" dirty="0" smtClean="0">
                <a:solidFill>
                  <a:schemeClr val="tx2"/>
                </a:solidFill>
              </a:rPr>
              <a:t>Ephesians 5:26</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218176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342900" lvl="0" indent="-342900">
              <a:spcBef>
                <a:spcPts val="200"/>
              </a:spcBef>
              <a:spcAft>
                <a:spcPts val="200"/>
              </a:spcAft>
              <a:buFont typeface="Symbol"/>
              <a:buChar char=""/>
            </a:pPr>
            <a:r>
              <a:rPr lang="en-US" sz="1400" b="0" dirty="0" err="1"/>
              <a:t>Earnhart</a:t>
            </a:r>
            <a:r>
              <a:rPr lang="en-US" sz="1400" b="0" dirty="0"/>
              <a:t>, Paul, </a:t>
            </a:r>
            <a:r>
              <a:rPr lang="en-US" sz="1400" i="1" dirty="0"/>
              <a:t>The Holy Spirit and His Work</a:t>
            </a:r>
            <a:r>
              <a:rPr lang="en-US" sz="1400" b="0" dirty="0"/>
              <a:t>, </a:t>
            </a:r>
            <a:r>
              <a:rPr lang="en-US" sz="1400" b="0" u="sng" dirty="0">
                <a:solidFill>
                  <a:srgbClr val="CC9900"/>
                </a:solidFill>
                <a:hlinkClick r:id="rId2"/>
              </a:rPr>
              <a:t>http://www.wordsfitlyspoken.org/audio/earnhart/886B - The Holy Spirit and His Work.mp3</a:t>
            </a:r>
            <a:r>
              <a:rPr lang="en-US" sz="1400" b="0" dirty="0"/>
              <a:t>, 1992.</a:t>
            </a:r>
          </a:p>
          <a:p>
            <a:pPr marL="342900" lvl="0" indent="-342900">
              <a:spcBef>
                <a:spcPts val="200"/>
              </a:spcBef>
              <a:spcAft>
                <a:spcPts val="200"/>
              </a:spcAft>
              <a:buFont typeface="Symbol"/>
              <a:buChar char=""/>
            </a:pPr>
            <a:r>
              <a:rPr lang="en-US" sz="1400" b="0" dirty="0" err="1"/>
              <a:t>Earnhart</a:t>
            </a:r>
            <a:r>
              <a:rPr lang="en-US" sz="1400" b="0" dirty="0"/>
              <a:t>, Paul, </a:t>
            </a:r>
            <a:r>
              <a:rPr lang="en-US" sz="1400" i="1" dirty="0"/>
              <a:t>The Nature and Work of the Holy Spirit</a:t>
            </a:r>
            <a:r>
              <a:rPr lang="en-US" sz="1400" b="0" dirty="0"/>
              <a:t>, </a:t>
            </a:r>
            <a:r>
              <a:rPr lang="en-US" sz="1400" b="0" u="sng" dirty="0">
                <a:solidFill>
                  <a:srgbClr val="CC9900"/>
                </a:solidFill>
                <a:hlinkClick r:id="rId3"/>
              </a:rPr>
              <a:t>http://www.wordsfitlyspoken.org/audio/earnhart/943A - The Nature and Work of the Holy Spirit.mp3</a:t>
            </a:r>
            <a:r>
              <a:rPr lang="en-US" sz="1400" b="0" dirty="0"/>
              <a:t>, 1993.</a:t>
            </a:r>
          </a:p>
          <a:p>
            <a:pPr marL="342900" lvl="0" indent="-342900">
              <a:spcBef>
                <a:spcPts val="200"/>
              </a:spcBef>
              <a:spcAft>
                <a:spcPts val="200"/>
              </a:spcAft>
              <a:buFont typeface="Symbol"/>
              <a:buChar char=""/>
            </a:pPr>
            <a:r>
              <a:rPr lang="en-US" sz="1400" b="0" dirty="0" err="1"/>
              <a:t>Earnhart</a:t>
            </a:r>
            <a:r>
              <a:rPr lang="en-US" sz="1400" b="0" dirty="0"/>
              <a:t>, Paul, </a:t>
            </a:r>
            <a:r>
              <a:rPr lang="en-US" sz="1400" i="1" dirty="0"/>
              <a:t>Nature and Character of the Holy Spirit</a:t>
            </a:r>
            <a:r>
              <a:rPr lang="en-US" sz="1400" b="0" dirty="0"/>
              <a:t>, </a:t>
            </a:r>
            <a:r>
              <a:rPr lang="en-US" sz="1400" b="0" u="sng" dirty="0">
                <a:solidFill>
                  <a:srgbClr val="CC9900"/>
                </a:solidFill>
                <a:hlinkClick r:id="rId4"/>
              </a:rPr>
              <a:t>http://www.wordsfitlyspoken.org/audio/earnhart/1595B - Nature and Character of the Holy Spirit.mp3</a:t>
            </a:r>
            <a:r>
              <a:rPr lang="en-US" sz="1400" b="0" dirty="0"/>
              <a:t>, 2003.</a:t>
            </a:r>
          </a:p>
          <a:p>
            <a:pPr marL="342900" lvl="0" indent="-342900">
              <a:spcBef>
                <a:spcPts val="200"/>
              </a:spcBef>
              <a:spcAft>
                <a:spcPts val="200"/>
              </a:spcAft>
              <a:buFont typeface="Symbol"/>
              <a:buChar char=""/>
            </a:pPr>
            <a:r>
              <a:rPr lang="en-US" sz="1400" b="0" dirty="0" err="1"/>
              <a:t>Harkrider</a:t>
            </a:r>
            <a:r>
              <a:rPr lang="en-US" sz="1400" b="0" dirty="0"/>
              <a:t>, Robert, </a:t>
            </a:r>
            <a:r>
              <a:rPr lang="en-US" sz="1400" i="1" dirty="0"/>
              <a:t>Basic Bible Doctrine, Book 3</a:t>
            </a:r>
            <a:r>
              <a:rPr lang="en-US" sz="1400" b="0" dirty="0"/>
              <a:t>, Lessons 1-5, Impressive Image Production, Russellville, Alabama, 1987.</a:t>
            </a:r>
          </a:p>
          <a:p>
            <a:pPr marL="342900" lvl="0" indent="-342900">
              <a:spcBef>
                <a:spcPts val="200"/>
              </a:spcBef>
              <a:spcAft>
                <a:spcPts val="200"/>
              </a:spcAft>
              <a:buFont typeface="Symbol"/>
              <a:buChar char=""/>
            </a:pPr>
            <a:r>
              <a:rPr lang="en-US" sz="1400" b="0" dirty="0"/>
              <a:t>Needham, James. P., </a:t>
            </a:r>
            <a:r>
              <a:rPr lang="en-US" sz="1400" i="1" dirty="0"/>
              <a:t>The Holy Spirit: His Nature, His Works</a:t>
            </a:r>
            <a:r>
              <a:rPr lang="en-US" sz="1400" b="0" dirty="0"/>
              <a:t>, Religious Supply Center, Louisville, KY, 1996.</a:t>
            </a:r>
          </a:p>
          <a:p>
            <a:pPr marL="342900" lvl="0" indent="-342900">
              <a:spcBef>
                <a:spcPts val="200"/>
              </a:spcBef>
              <a:spcAft>
                <a:spcPts val="200"/>
              </a:spcAft>
              <a:buFont typeface="Symbol"/>
              <a:buChar char=""/>
            </a:pPr>
            <a:r>
              <a:rPr lang="en-US" sz="1400" b="0" dirty="0"/>
              <a:t>Puckett, Franklin T., </a:t>
            </a:r>
            <a:r>
              <a:rPr lang="en-US" sz="1400" i="1" dirty="0"/>
              <a:t>The Holy Spirit</a:t>
            </a:r>
            <a:r>
              <a:rPr lang="en-US" sz="1400" b="0" dirty="0"/>
              <a:t>, Guardian of Truth, Bowling Green, KY, Reprint of notes delivered at Florida College Lectures, 1968.</a:t>
            </a:r>
          </a:p>
          <a:p>
            <a:pPr marL="342900" lvl="0" indent="-342900">
              <a:spcBef>
                <a:spcPts val="200"/>
              </a:spcBef>
              <a:spcAft>
                <a:spcPts val="200"/>
              </a:spcAft>
              <a:buFont typeface="Symbol"/>
              <a:buChar char=""/>
            </a:pPr>
            <a:r>
              <a:rPr lang="en-US" sz="1400" b="0" dirty="0"/>
              <a:t>Turner, Robert, </a:t>
            </a:r>
            <a:r>
              <a:rPr lang="en-US" sz="1400" i="1" dirty="0"/>
              <a:t>The Indwelling of the Holy Spirit</a:t>
            </a:r>
            <a:r>
              <a:rPr lang="en-US" sz="1400" b="0" dirty="0"/>
              <a:t>, </a:t>
            </a:r>
            <a:r>
              <a:rPr lang="en-US" sz="1400" b="0" u="sng" dirty="0">
                <a:solidFill>
                  <a:srgbClr val="CC9900"/>
                </a:solidFill>
                <a:hlinkClick r:id="rId5"/>
              </a:rPr>
              <a:t>http://www.wordsfitlyspoken.org/audio/turner/Robert Turner - Indwelling of the Holy Spirit.mp3</a:t>
            </a:r>
            <a:r>
              <a:rPr lang="en-US" sz="1400" b="0" dirty="0"/>
              <a:t>, 1972.</a:t>
            </a:r>
          </a:p>
          <a:p>
            <a:pPr marL="342900" lvl="0" indent="-342900">
              <a:spcBef>
                <a:spcPts val="200"/>
              </a:spcBef>
              <a:spcAft>
                <a:spcPts val="200"/>
              </a:spcAft>
              <a:buFont typeface="Symbol"/>
              <a:buChar char=""/>
            </a:pPr>
            <a:r>
              <a:rPr lang="en-US" sz="1400" b="0" dirty="0"/>
              <a:t>Waldron, Bob, </a:t>
            </a:r>
            <a:r>
              <a:rPr lang="en-US" sz="1400" i="1" dirty="0"/>
              <a:t>Holy Spirit – 5 Lectures</a:t>
            </a:r>
            <a:r>
              <a:rPr lang="en-US" sz="1400" b="0" dirty="0"/>
              <a:t>, </a:t>
            </a:r>
            <a:r>
              <a:rPr lang="en-US" sz="1400" b="0" u="sng" dirty="0">
                <a:solidFill>
                  <a:srgbClr val="CC9900"/>
                </a:solidFill>
                <a:hlinkClick r:id="rId6"/>
              </a:rPr>
              <a:t>http://www.wordsfitlyspoken.org/audio/misc</a:t>
            </a:r>
            <a:r>
              <a:rPr lang="en-US" sz="1400" b="0" dirty="0"/>
              <a:t>, 2007</a:t>
            </a:r>
            <a:r>
              <a:rPr lang="en-US" sz="1400" b="0" dirty="0" smtClean="0"/>
              <a:t>.</a:t>
            </a:r>
            <a:endParaRPr lang="en-US" sz="1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25928122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i="1" dirty="0" smtClean="0"/>
              <a:t>Introduction To Cults</a:t>
            </a:r>
            <a:endParaRPr lang="en-US" sz="6600" i="1" dirty="0"/>
          </a:p>
        </p:txBody>
      </p:sp>
      <p:sp>
        <p:nvSpPr>
          <p:cNvPr id="3" name="Text Placeholder 2"/>
          <p:cNvSpPr>
            <a:spLocks noGrp="1"/>
          </p:cNvSpPr>
          <p:nvPr>
            <p:ph type="body" idx="1"/>
          </p:nvPr>
        </p:nvSpPr>
        <p:spPr/>
        <p:txBody>
          <a:bodyPr>
            <a:normAutofit/>
          </a:bodyPr>
          <a:lstStyle/>
          <a:p>
            <a:r>
              <a:rPr lang="en-US" sz="3600" dirty="0" smtClean="0"/>
              <a:t>Section #7</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21463974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Is A Cult?</a:t>
            </a:r>
            <a:endParaRPr lang="en-US" dirty="0"/>
          </a:p>
        </p:txBody>
      </p:sp>
      <p:sp>
        <p:nvSpPr>
          <p:cNvPr id="6" name="Content Placeholder 5"/>
          <p:cNvSpPr>
            <a:spLocks noGrp="1"/>
          </p:cNvSpPr>
          <p:nvPr>
            <p:ph idx="1"/>
          </p:nvPr>
        </p:nvSpPr>
        <p:spPr/>
        <p:txBody>
          <a:bodyPr>
            <a:noAutofit/>
          </a:bodyPr>
          <a:lstStyle/>
          <a:p>
            <a:pPr marL="342900" indent="-342900">
              <a:spcBef>
                <a:spcPts val="100"/>
              </a:spcBef>
              <a:spcAft>
                <a:spcPts val="100"/>
              </a:spcAft>
              <a:buFont typeface="Arial" pitchFamily="34" charset="0"/>
              <a:buChar char="•"/>
            </a:pPr>
            <a:r>
              <a:rPr lang="en-US" sz="2400" dirty="0" smtClean="0"/>
              <a:t>Broadly and Arguably Defined:</a:t>
            </a:r>
          </a:p>
          <a:p>
            <a:pPr marL="800100" lvl="1" indent="-342900">
              <a:spcBef>
                <a:spcPts val="100"/>
              </a:spcBef>
              <a:spcAft>
                <a:spcPts val="100"/>
              </a:spcAft>
            </a:pPr>
            <a:r>
              <a:rPr lang="en-US" sz="2400" dirty="0" smtClean="0"/>
              <a:t>All religions …</a:t>
            </a:r>
          </a:p>
          <a:p>
            <a:pPr marL="800100" lvl="1" indent="-342900">
              <a:spcBef>
                <a:spcPts val="100"/>
              </a:spcBef>
              <a:spcAft>
                <a:spcPts val="100"/>
              </a:spcAft>
            </a:pPr>
            <a:r>
              <a:rPr lang="en-US" sz="2400" dirty="0" smtClean="0"/>
              <a:t>Most sinister Devil worshipers</a:t>
            </a:r>
            <a:endParaRPr lang="en-US" sz="2400" b="0" dirty="0" smtClean="0"/>
          </a:p>
          <a:p>
            <a:pPr marL="342900" indent="-342900">
              <a:spcBef>
                <a:spcPts val="100"/>
              </a:spcBef>
              <a:spcAft>
                <a:spcPts val="100"/>
              </a:spcAft>
              <a:buFont typeface="Arial" pitchFamily="34" charset="0"/>
              <a:buChar char="•"/>
            </a:pPr>
            <a:r>
              <a:rPr lang="en-US" sz="2400" dirty="0" smtClean="0"/>
              <a:t>Emotional Implications </a:t>
            </a:r>
            <a:r>
              <a:rPr lang="en-US" sz="2400" b="0" dirty="0" smtClean="0"/>
              <a:t>- Represents conclusion not evidence.</a:t>
            </a:r>
          </a:p>
          <a:p>
            <a:pPr marL="342900" indent="-342900">
              <a:spcBef>
                <a:spcPts val="100"/>
              </a:spcBef>
              <a:spcAft>
                <a:spcPts val="100"/>
              </a:spcAft>
              <a:buFont typeface="Arial" pitchFamily="34" charset="0"/>
              <a:buChar char="•"/>
            </a:pPr>
            <a:r>
              <a:rPr lang="en-US" sz="2400" dirty="0" smtClean="0"/>
              <a:t>Common Characteristics to Varying Degree:</a:t>
            </a:r>
          </a:p>
          <a:p>
            <a:pPr marL="684213" lvl="1" indent="-338138">
              <a:spcBef>
                <a:spcPts val="100"/>
              </a:spcBef>
              <a:spcAft>
                <a:spcPts val="100"/>
              </a:spcAft>
            </a:pPr>
            <a:r>
              <a:rPr lang="en-US" sz="2400" dirty="0"/>
              <a:t>Authoritarian Leader </a:t>
            </a:r>
            <a:endParaRPr lang="en-US" sz="2400" dirty="0" smtClean="0"/>
          </a:p>
          <a:p>
            <a:pPr marL="684213" lvl="1" indent="-338138">
              <a:spcBef>
                <a:spcPts val="100"/>
              </a:spcBef>
              <a:spcAft>
                <a:spcPts val="100"/>
              </a:spcAft>
            </a:pPr>
            <a:r>
              <a:rPr lang="en-US" sz="2400" dirty="0"/>
              <a:t>Charismatic Leader </a:t>
            </a:r>
            <a:endParaRPr lang="en-US" sz="2400" dirty="0" smtClean="0"/>
          </a:p>
          <a:p>
            <a:pPr marL="684213" lvl="1" indent="-338138">
              <a:spcBef>
                <a:spcPts val="100"/>
              </a:spcBef>
              <a:spcAft>
                <a:spcPts val="100"/>
              </a:spcAft>
            </a:pPr>
            <a:r>
              <a:rPr lang="en-US" sz="2400" dirty="0"/>
              <a:t>Thought Control </a:t>
            </a:r>
            <a:endParaRPr lang="en-US" sz="2400" dirty="0" smtClean="0"/>
          </a:p>
          <a:p>
            <a:pPr marL="684213" lvl="1" indent="-338138">
              <a:spcBef>
                <a:spcPts val="100"/>
              </a:spcBef>
              <a:spcAft>
                <a:spcPts val="100"/>
              </a:spcAft>
            </a:pPr>
            <a:r>
              <a:rPr lang="en-US" sz="2400" dirty="0"/>
              <a:t>Deception and Secrecy </a:t>
            </a:r>
            <a:endParaRPr lang="en-US" sz="2400" dirty="0" smtClean="0"/>
          </a:p>
          <a:p>
            <a:pPr marL="231775" indent="-342900">
              <a:spcBef>
                <a:spcPts val="100"/>
              </a:spcBef>
              <a:spcAft>
                <a:spcPts val="100"/>
              </a:spcAft>
              <a:buFont typeface="Arial" pitchFamily="34" charset="0"/>
              <a:buChar char="•"/>
            </a:pPr>
            <a:r>
              <a:rPr lang="en-US" sz="2400" i="1" dirty="0" smtClean="0"/>
              <a:t>“Lay the axe to the root”:</a:t>
            </a:r>
            <a:r>
              <a:rPr lang="en-US" sz="2400" b="0" dirty="0" smtClean="0"/>
              <a:t> Common flaws and methods.</a:t>
            </a:r>
            <a:endParaRPr lang="en-US" sz="2400"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397687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100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par>
                          <p:cTn id="11" fill="hold">
                            <p:stCondLst>
                              <p:cond delay="1500"/>
                            </p:stCondLst>
                            <p:childTnLst>
                              <p:par>
                                <p:cTn id="12" presetID="10" presetClass="entr" presetSubtype="0" fill="hold" nodeType="afterEffect">
                                  <p:stCondLst>
                                    <p:cond delay="100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500"/>
                                        <p:tgtEl>
                                          <p:spTgt spid="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1000"/>
                                  </p:stCondLst>
                                  <p:childTnLst>
                                    <p:set>
                                      <p:cBhvr>
                                        <p:cTn id="25" dur="1" fill="hold">
                                          <p:stCondLst>
                                            <p:cond delay="0"/>
                                          </p:stCondLst>
                                        </p:cTn>
                                        <p:tgtEl>
                                          <p:spTgt spid="6">
                                            <p:txEl>
                                              <p:pRg st="5" end="5"/>
                                            </p:txEl>
                                          </p:spTgt>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100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nodeType="afterEffect">
                                  <p:stCondLst>
                                    <p:cond delay="1000"/>
                                  </p:stCondLst>
                                  <p:childTnLst>
                                    <p:set>
                                      <p:cBhvr>
                                        <p:cTn id="31" dur="1" fill="hold">
                                          <p:stCondLst>
                                            <p:cond delay="0"/>
                                          </p:stCondLst>
                                        </p:cTn>
                                        <p:tgtEl>
                                          <p:spTgt spid="6">
                                            <p:txEl>
                                              <p:pRg st="7" end="7"/>
                                            </p:txEl>
                                          </p:spTgt>
                                        </p:tgtEl>
                                        <p:attrNameLst>
                                          <p:attrName>style.visibility</p:attrName>
                                        </p:attrNameLst>
                                      </p:cBhvr>
                                      <p:to>
                                        <p:strVal val="visible"/>
                                      </p:to>
                                    </p:set>
                                  </p:childTnLst>
                                </p:cTn>
                              </p:par>
                            </p:childTnLst>
                          </p:cTn>
                        </p:par>
                        <p:par>
                          <p:cTn id="32" fill="hold">
                            <p:stCondLst>
                              <p:cond delay="3000"/>
                            </p:stCondLst>
                            <p:childTnLst>
                              <p:par>
                                <p:cTn id="33" presetID="1" presetClass="entr" presetSubtype="0" fill="hold" nodeType="afterEffect">
                                  <p:stCondLst>
                                    <p:cond delay="100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8000" i="1" dirty="0" smtClean="0"/>
              <a:t>Series Conclusion</a:t>
            </a:r>
            <a:endParaRPr lang="en-US" sz="8000" i="1" dirty="0"/>
          </a:p>
        </p:txBody>
      </p:sp>
      <p:sp>
        <p:nvSpPr>
          <p:cNvPr id="6" name="Text Placeholder 5"/>
          <p:cNvSpPr>
            <a:spLocks noGrp="1"/>
          </p:cNvSpPr>
          <p:nvPr>
            <p:ph type="body" idx="1"/>
          </p:nvPr>
        </p:nvSpPr>
        <p:spPr/>
        <p:txBody>
          <a:bodyPr>
            <a:noAutofit/>
          </a:bodyPr>
          <a:lstStyle/>
          <a:p>
            <a:r>
              <a:rPr lang="en-US" sz="2400" i="1" dirty="0" smtClean="0"/>
              <a:t>“Convicting Those Who Contradict”</a:t>
            </a:r>
            <a:endParaRPr lang="en-US" sz="2400" i="1"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3537850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Still Reigning As Apostles!</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a:t>Then Peter answered and said to Him, </a:t>
            </a:r>
            <a:r>
              <a:rPr lang="en-US" sz="2400" b="0" i="1" dirty="0" smtClean="0"/>
              <a:t>“See</a:t>
            </a:r>
            <a:r>
              <a:rPr lang="en-US" sz="2400" b="0" i="1" dirty="0"/>
              <a:t>, we have left all and followed You. Therefore what shall we have</a:t>
            </a:r>
            <a:r>
              <a:rPr lang="en-US" sz="2400" b="0" i="1" dirty="0" smtClean="0"/>
              <a:t>?”  So </a:t>
            </a:r>
            <a:r>
              <a:rPr lang="en-US" sz="2400" b="0" i="1" dirty="0"/>
              <a:t>Jesus said to them, </a:t>
            </a:r>
            <a:r>
              <a:rPr lang="en-US" sz="2400" b="0" i="1" dirty="0" smtClean="0"/>
              <a:t>“Assuredly </a:t>
            </a:r>
            <a:r>
              <a:rPr lang="en-US" sz="2400" b="0" i="1" dirty="0"/>
              <a:t>I say to you, that in the regeneration, </a:t>
            </a:r>
            <a:r>
              <a:rPr lang="en-US" sz="2400" i="1" dirty="0"/>
              <a:t>when the Son of Man sits on the throne </a:t>
            </a:r>
            <a:r>
              <a:rPr lang="en-US" sz="2400" b="0" i="1" dirty="0"/>
              <a:t>of His glory, you who have followed Me </a:t>
            </a:r>
            <a:r>
              <a:rPr lang="en-US" sz="2400" i="1" dirty="0"/>
              <a:t>will also sit on twelve thrones</a:t>
            </a:r>
            <a:r>
              <a:rPr lang="en-US" sz="2400" b="0" i="1" dirty="0"/>
              <a:t>, judging the twelve tribes of Israel</a:t>
            </a:r>
            <a:r>
              <a:rPr lang="en-US" sz="2400" b="0" i="1" dirty="0" smtClean="0"/>
              <a:t>.” </a:t>
            </a:r>
            <a:r>
              <a:rPr lang="en-US" sz="2400" b="0" dirty="0"/>
              <a:t>(</a:t>
            </a:r>
            <a:r>
              <a:rPr lang="en-US" sz="2400" dirty="0">
                <a:solidFill>
                  <a:schemeClr val="tx2"/>
                </a:solidFill>
              </a:rPr>
              <a:t>Matthew </a:t>
            </a:r>
            <a:r>
              <a:rPr lang="en-US" sz="2400" dirty="0" smtClean="0">
                <a:solidFill>
                  <a:schemeClr val="tx2"/>
                </a:solidFill>
              </a:rPr>
              <a:t>19:27-28</a:t>
            </a:r>
            <a:r>
              <a:rPr lang="en-US" sz="2400" b="0" dirty="0" smtClean="0"/>
              <a:t>)</a:t>
            </a:r>
          </a:p>
          <a:p>
            <a:pPr marL="342900" indent="-342900">
              <a:spcBef>
                <a:spcPts val="200"/>
              </a:spcBef>
              <a:spcAft>
                <a:spcPts val="200"/>
              </a:spcAft>
              <a:buFont typeface="Arial" pitchFamily="34" charset="0"/>
              <a:buChar char="•"/>
            </a:pPr>
            <a:r>
              <a:rPr lang="en-US" sz="2400" b="0" dirty="0" smtClean="0"/>
              <a:t>Jesus is sitting on His throne (</a:t>
            </a:r>
            <a:r>
              <a:rPr lang="en-US" sz="2400" dirty="0" smtClean="0">
                <a:solidFill>
                  <a:schemeClr val="tx2"/>
                </a:solidFill>
              </a:rPr>
              <a:t>Acts 2:30-36</a:t>
            </a:r>
            <a:r>
              <a:rPr lang="en-US" sz="2400" b="0" dirty="0" smtClean="0"/>
              <a:t>).</a:t>
            </a:r>
          </a:p>
          <a:p>
            <a:pPr marL="342900" indent="-342900">
              <a:spcBef>
                <a:spcPts val="200"/>
              </a:spcBef>
              <a:spcAft>
                <a:spcPts val="200"/>
              </a:spcAft>
              <a:buFont typeface="Arial" pitchFamily="34" charset="0"/>
              <a:buChar char="•"/>
            </a:pPr>
            <a:r>
              <a:rPr lang="en-US" sz="2400" b="0" dirty="0" smtClean="0"/>
              <a:t>The </a:t>
            </a:r>
            <a:r>
              <a:rPr lang="en-US" sz="2400" b="0" i="1" dirty="0" smtClean="0"/>
              <a:t>“regeneration”</a:t>
            </a:r>
            <a:r>
              <a:rPr lang="en-US" sz="2400" b="0" dirty="0" smtClean="0"/>
              <a:t> is already open to all (</a:t>
            </a:r>
            <a:r>
              <a:rPr lang="en-US" sz="2400" dirty="0" smtClean="0">
                <a:solidFill>
                  <a:schemeClr val="tx2"/>
                </a:solidFill>
              </a:rPr>
              <a:t>Titus 3:5</a:t>
            </a:r>
            <a:r>
              <a:rPr lang="en-US" sz="2400" b="0" dirty="0" smtClean="0"/>
              <a:t>).</a:t>
            </a:r>
          </a:p>
          <a:p>
            <a:pPr marL="342900" indent="-342900">
              <a:spcBef>
                <a:spcPts val="200"/>
              </a:spcBef>
              <a:spcAft>
                <a:spcPts val="200"/>
              </a:spcAft>
              <a:buFont typeface="Arial" pitchFamily="34" charset="0"/>
              <a:buChar char="•"/>
            </a:pPr>
            <a:r>
              <a:rPr lang="en-US" sz="2400" b="0" dirty="0" smtClean="0"/>
              <a:t>As long as Jesus reigns, </a:t>
            </a:r>
            <a:r>
              <a:rPr lang="en-US" sz="2400" i="1" dirty="0" smtClean="0"/>
              <a:t>so will apostles</a:t>
            </a:r>
            <a:r>
              <a:rPr lang="en-US" sz="2400" b="0" dirty="0" smtClean="0"/>
              <a:t> (</a:t>
            </a:r>
            <a:r>
              <a:rPr lang="en-US" sz="2400" dirty="0" smtClean="0">
                <a:solidFill>
                  <a:schemeClr val="tx2"/>
                </a:solidFill>
              </a:rPr>
              <a:t>Lu 22:28-30</a:t>
            </a:r>
            <a:r>
              <a:rPr lang="en-US" sz="2400" b="0" dirty="0" smtClean="0"/>
              <a:t>)!</a:t>
            </a:r>
          </a:p>
          <a:p>
            <a:pPr marL="342900" indent="-342900">
              <a:spcBef>
                <a:spcPts val="200"/>
              </a:spcBef>
              <a:spcAft>
                <a:spcPts val="200"/>
              </a:spcAft>
              <a:buFont typeface="Arial" pitchFamily="34" charset="0"/>
              <a:buChar char="•"/>
            </a:pPr>
            <a:r>
              <a:rPr lang="en-US" sz="2400" b="0" dirty="0" smtClean="0"/>
              <a:t>The fruits of their work endure (</a:t>
            </a:r>
            <a:r>
              <a:rPr lang="en-US" sz="2400" dirty="0" smtClean="0">
                <a:solidFill>
                  <a:schemeClr val="tx2"/>
                </a:solidFill>
              </a:rPr>
              <a:t>Eph. 2:19-20; 3:3-5</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1079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Series Conclusion</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smtClean="0"/>
              <a:t>“</a:t>
            </a:r>
            <a:r>
              <a:rPr lang="en-US" sz="2400" i="1" dirty="0" smtClean="0"/>
              <a:t>Have </a:t>
            </a:r>
            <a:r>
              <a:rPr lang="en-US" sz="2400" i="1" dirty="0"/>
              <a:t>I not commanded you?</a:t>
            </a:r>
            <a:r>
              <a:rPr lang="en-US" sz="2400" b="0" i="1" dirty="0"/>
              <a:t> </a:t>
            </a:r>
            <a:r>
              <a:rPr lang="en-US" sz="2400" i="1" u="sng" dirty="0"/>
              <a:t>Be strong and of good courage</a:t>
            </a:r>
            <a:r>
              <a:rPr lang="en-US" sz="2400" b="0" i="1" dirty="0"/>
              <a:t>; do not be afraid, nor be dismayed, for </a:t>
            </a:r>
            <a:r>
              <a:rPr lang="en-US" sz="2400" i="1" dirty="0"/>
              <a:t>the LORD your </a:t>
            </a:r>
            <a:r>
              <a:rPr lang="en-US" sz="2400" i="1" u="sng" dirty="0"/>
              <a:t>God is with you</a:t>
            </a:r>
            <a:r>
              <a:rPr lang="en-US" sz="2400" i="1" dirty="0"/>
              <a:t> wherever you go</a:t>
            </a:r>
            <a:r>
              <a:rPr lang="en-US" sz="2400" b="0" i="1" dirty="0" smtClean="0"/>
              <a:t>.” </a:t>
            </a:r>
            <a:r>
              <a:rPr lang="en-US" sz="2400" b="0" dirty="0"/>
              <a:t>(</a:t>
            </a:r>
            <a:r>
              <a:rPr lang="en-US" sz="2400" dirty="0">
                <a:solidFill>
                  <a:schemeClr val="tx2"/>
                </a:solidFill>
              </a:rPr>
              <a:t>Joshua </a:t>
            </a:r>
            <a:r>
              <a:rPr lang="en-US" sz="2400" dirty="0" smtClean="0">
                <a:solidFill>
                  <a:schemeClr val="tx2"/>
                </a:solidFill>
              </a:rPr>
              <a:t>1:9</a:t>
            </a:r>
            <a:r>
              <a:rPr lang="en-US" sz="2400" b="0" dirty="0" smtClean="0"/>
              <a:t>)</a:t>
            </a:r>
          </a:p>
          <a:p>
            <a:pPr>
              <a:spcBef>
                <a:spcPts val="200"/>
              </a:spcBef>
              <a:spcAft>
                <a:spcPts val="200"/>
              </a:spcAft>
            </a:pPr>
            <a:endParaRPr lang="en-US" sz="2400" b="0" dirty="0"/>
          </a:p>
          <a:p>
            <a:pPr>
              <a:spcBef>
                <a:spcPts val="200"/>
              </a:spcBef>
              <a:spcAft>
                <a:spcPts val="200"/>
              </a:spcAft>
            </a:pPr>
            <a:r>
              <a:rPr lang="en-US" sz="2400" b="0" i="1" dirty="0"/>
              <a:t>For though we walk in the flesh, </a:t>
            </a:r>
            <a:r>
              <a:rPr lang="en-US" sz="2400" i="1" dirty="0"/>
              <a:t>we do not war according to the </a:t>
            </a:r>
            <a:r>
              <a:rPr lang="en-US" sz="2400" i="1" dirty="0" smtClean="0"/>
              <a:t>flesh</a:t>
            </a:r>
            <a:r>
              <a:rPr lang="en-US" sz="2400" b="0" i="1" dirty="0" smtClean="0"/>
              <a:t>.  </a:t>
            </a:r>
            <a:r>
              <a:rPr lang="en-US" sz="2400" b="0" i="1" dirty="0"/>
              <a:t>For the weapons of our warfare are not carnal but </a:t>
            </a:r>
            <a:r>
              <a:rPr lang="en-US" sz="2400" i="1" u="sng" dirty="0"/>
              <a:t>mighty in God</a:t>
            </a:r>
            <a:r>
              <a:rPr lang="en-US" sz="2400" i="1" dirty="0"/>
              <a:t> for pulling down </a:t>
            </a:r>
            <a:r>
              <a:rPr lang="en-US" sz="2400" i="1" dirty="0" smtClean="0"/>
              <a:t>strongholds, </a:t>
            </a:r>
            <a:r>
              <a:rPr lang="en-US" sz="2400" i="1" u="sng" dirty="0"/>
              <a:t>casting down arguments</a:t>
            </a:r>
            <a:r>
              <a:rPr lang="en-US" sz="2400" i="1" dirty="0"/>
              <a:t> and every high thing that exalts itself </a:t>
            </a:r>
            <a:r>
              <a:rPr lang="en-US" sz="2400" i="1" u="sng" dirty="0"/>
              <a:t>against the knowledge of God</a:t>
            </a:r>
            <a:r>
              <a:rPr lang="en-US" sz="2400" i="1" dirty="0"/>
              <a:t>, bringing </a:t>
            </a:r>
            <a:r>
              <a:rPr lang="en-US" sz="2400" i="1" u="sng" dirty="0"/>
              <a:t>every thought into captivity to the obedience</a:t>
            </a:r>
            <a:r>
              <a:rPr lang="en-US" sz="2400" i="1" dirty="0"/>
              <a:t> of Christ</a:t>
            </a:r>
            <a:r>
              <a:rPr lang="en-US" sz="2400" b="0" i="1" dirty="0"/>
              <a:t>, </a:t>
            </a:r>
            <a:r>
              <a:rPr lang="en-US" sz="2400" b="0" dirty="0"/>
              <a:t>(</a:t>
            </a:r>
            <a:r>
              <a:rPr lang="en-US" sz="2400" dirty="0">
                <a:solidFill>
                  <a:schemeClr val="tx2"/>
                </a:solidFill>
              </a:rPr>
              <a:t>II Corinthians </a:t>
            </a:r>
            <a:r>
              <a:rPr lang="en-US" sz="2400" dirty="0" smtClean="0">
                <a:solidFill>
                  <a:schemeClr val="tx2"/>
                </a:solidFill>
              </a:rPr>
              <a:t>10:3-5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310540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Series Conclusion</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dirty="0" smtClean="0"/>
              <a:t>…</a:t>
            </a:r>
            <a:r>
              <a:rPr lang="en-US" sz="2400" b="0" i="1" dirty="0" smtClean="0"/>
              <a:t> it may be that the LORD will work for us. For </a:t>
            </a:r>
            <a:r>
              <a:rPr lang="en-US" sz="2400" i="1" dirty="0" smtClean="0"/>
              <a:t>nothing restrains the LORD from saving by many </a:t>
            </a:r>
            <a:r>
              <a:rPr lang="en-US" sz="2400" i="1" u="sng" dirty="0" smtClean="0"/>
              <a:t>or by few</a:t>
            </a:r>
            <a:r>
              <a:rPr lang="en-US" sz="2400" b="0" i="1" dirty="0" smtClean="0"/>
              <a:t>.”</a:t>
            </a:r>
            <a:r>
              <a:rPr lang="en-US" sz="2400" b="0" dirty="0" smtClean="0"/>
              <a:t> (</a:t>
            </a:r>
            <a:r>
              <a:rPr lang="en-US" sz="2400" dirty="0" smtClean="0">
                <a:solidFill>
                  <a:schemeClr val="tx2"/>
                </a:solidFill>
              </a:rPr>
              <a:t>I Samuel 14:6</a:t>
            </a:r>
            <a:r>
              <a:rPr lang="en-US" sz="2400" b="0" dirty="0" smtClean="0"/>
              <a:t>)</a:t>
            </a:r>
            <a:endParaRPr lang="en-US" sz="2400" i="1" dirty="0" smtClean="0"/>
          </a:p>
          <a:p>
            <a:pPr>
              <a:spcBef>
                <a:spcPts val="200"/>
              </a:spcBef>
              <a:spcAft>
                <a:spcPts val="200"/>
              </a:spcAft>
            </a:pPr>
            <a:r>
              <a:rPr lang="en-US" sz="2400" b="0" i="1" dirty="0" smtClean="0"/>
              <a:t>Then </a:t>
            </a:r>
            <a:r>
              <a:rPr lang="en-US" sz="2400" b="0" i="1" dirty="0"/>
              <a:t>he said, </a:t>
            </a:r>
            <a:r>
              <a:rPr lang="en-US" sz="2400" b="0" i="1" dirty="0" smtClean="0"/>
              <a:t>“Take </a:t>
            </a:r>
            <a:r>
              <a:rPr lang="en-US" sz="2400" b="0" i="1" dirty="0"/>
              <a:t>the </a:t>
            </a:r>
            <a:r>
              <a:rPr lang="en-US" sz="2400" b="0" i="1" dirty="0" smtClean="0"/>
              <a:t>arrows”; </a:t>
            </a:r>
            <a:r>
              <a:rPr lang="en-US" sz="2400" b="0" i="1" dirty="0"/>
              <a:t>so he took them. And he said to the king of Israel, </a:t>
            </a:r>
            <a:r>
              <a:rPr lang="en-US" sz="2400" b="0" i="1" dirty="0" smtClean="0"/>
              <a:t>“</a:t>
            </a:r>
            <a:r>
              <a:rPr lang="en-US" sz="2400" i="1" dirty="0" smtClean="0"/>
              <a:t>Strike </a:t>
            </a:r>
            <a:r>
              <a:rPr lang="en-US" sz="2400" i="1" dirty="0"/>
              <a:t>the </a:t>
            </a:r>
            <a:r>
              <a:rPr lang="en-US" sz="2400" i="1" dirty="0" smtClean="0"/>
              <a:t>ground”; </a:t>
            </a:r>
            <a:r>
              <a:rPr lang="en-US" sz="2400" i="1" dirty="0"/>
              <a:t>so he struck </a:t>
            </a:r>
            <a:r>
              <a:rPr lang="en-US" sz="2400" i="1" u="sng" dirty="0"/>
              <a:t>three times, and stopped</a:t>
            </a:r>
            <a:r>
              <a:rPr lang="en-US" sz="2400" b="0" i="1" dirty="0" smtClean="0"/>
              <a:t>. And </a:t>
            </a:r>
            <a:r>
              <a:rPr lang="en-US" sz="2400" b="0" i="1" dirty="0"/>
              <a:t>the </a:t>
            </a:r>
            <a:r>
              <a:rPr lang="en-US" sz="2400" i="1" dirty="0"/>
              <a:t>man of God was angry with him</a:t>
            </a:r>
            <a:r>
              <a:rPr lang="en-US" sz="2400" b="0" i="1" dirty="0"/>
              <a:t>, and said, </a:t>
            </a:r>
            <a:r>
              <a:rPr lang="en-US" sz="2400" b="0" i="1" dirty="0" smtClean="0"/>
              <a:t>“</a:t>
            </a:r>
            <a:r>
              <a:rPr lang="en-US" sz="2400" i="1" dirty="0" smtClean="0"/>
              <a:t>You </a:t>
            </a:r>
            <a:r>
              <a:rPr lang="en-US" sz="2400" i="1" dirty="0"/>
              <a:t>should have struck five or six times</a:t>
            </a:r>
            <a:r>
              <a:rPr lang="en-US" sz="2400" b="0" i="1" dirty="0"/>
              <a:t>; then you would have struck Syria till you had destroyed it! But now you will strike Syria only three times</a:t>
            </a:r>
            <a:r>
              <a:rPr lang="en-US" sz="2400" b="0" i="1" dirty="0" smtClean="0"/>
              <a:t>.” </a:t>
            </a:r>
            <a:r>
              <a:rPr lang="en-US" sz="2400" b="0" dirty="0"/>
              <a:t>(</a:t>
            </a:r>
            <a:r>
              <a:rPr lang="en-US" sz="2400" dirty="0">
                <a:solidFill>
                  <a:schemeClr val="tx2"/>
                </a:solidFill>
              </a:rPr>
              <a:t>II Kings </a:t>
            </a:r>
            <a:r>
              <a:rPr lang="en-US" sz="2400" dirty="0" smtClean="0">
                <a:solidFill>
                  <a:schemeClr val="tx2"/>
                </a:solidFill>
              </a:rPr>
              <a:t>13:18-19</a:t>
            </a:r>
            <a:r>
              <a:rPr lang="en-US" sz="2400" b="0" dirty="0" smtClean="0"/>
              <a:t>)</a:t>
            </a:r>
          </a:p>
          <a:p>
            <a:pPr>
              <a:spcBef>
                <a:spcPts val="200"/>
              </a:spcBef>
              <a:spcAft>
                <a:spcPts val="200"/>
              </a:spcAft>
            </a:pPr>
            <a:r>
              <a:rPr lang="en-US" sz="2400" i="1" dirty="0" smtClean="0"/>
              <a:t>Love never fails </a:t>
            </a:r>
            <a:r>
              <a:rPr lang="en-US" sz="2400" b="0" i="1" dirty="0" smtClean="0"/>
              <a:t>…</a:t>
            </a:r>
            <a:r>
              <a:rPr lang="en-US" sz="2400" b="0" dirty="0" smtClean="0"/>
              <a:t> (</a:t>
            </a:r>
            <a:r>
              <a:rPr lang="en-US" sz="2400" dirty="0" smtClean="0">
                <a:solidFill>
                  <a:schemeClr val="tx2"/>
                </a:solidFill>
              </a:rPr>
              <a:t>I Corinthians 13:8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extLst>
      <p:ext uri="{BB962C8B-B14F-4D97-AF65-F5344CB8AC3E}">
        <p14:creationId xmlns:p14="http://schemas.microsoft.com/office/powerpoint/2010/main" val="324034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Replacement Apostles?</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2"/>
            </a:pPr>
            <a:r>
              <a:rPr lang="en-US" sz="2400" b="0" dirty="0"/>
              <a:t>“The New Testament apostles were replaced as they died.  For example, lots were cast to select Matthias to replace Judas (</a:t>
            </a:r>
            <a:r>
              <a:rPr lang="en-US" sz="2400" dirty="0">
                <a:solidFill>
                  <a:schemeClr val="tx2"/>
                </a:solidFill>
              </a:rPr>
              <a:t>Acts 1:23-26</a:t>
            </a:r>
            <a:r>
              <a:rPr lang="en-US" sz="2400" b="0" dirty="0"/>
              <a:t>).  If some preserved the apostolic lineage in this way, why should we not to look to them?  Or, if the chain of succession was indeed broken, why can we not restore it using the New Testament pattern of </a:t>
            </a:r>
            <a:r>
              <a:rPr lang="en-US" sz="2400" dirty="0">
                <a:solidFill>
                  <a:schemeClr val="tx2"/>
                </a:solidFill>
              </a:rPr>
              <a:t>Acts 1:23-26</a:t>
            </a:r>
            <a:r>
              <a:rPr lang="en-US" sz="2400" b="0" dirty="0" smtClean="0"/>
              <a:t>?”</a:t>
            </a:r>
          </a:p>
          <a:p>
            <a:pPr marL="346075" indent="-346075">
              <a:spcBef>
                <a:spcPts val="300"/>
              </a:spcBef>
              <a:spcAft>
                <a:spcPts val="300"/>
              </a:spcAft>
              <a:buFont typeface="Arial" pitchFamily="34" charset="0"/>
              <a:buChar char="•"/>
            </a:pPr>
            <a:r>
              <a:rPr lang="en-US" sz="2400" i="1" dirty="0" smtClean="0"/>
              <a:t>Assumption #1:</a:t>
            </a:r>
            <a:r>
              <a:rPr lang="en-US" sz="2400" b="0" dirty="0" smtClean="0"/>
              <a:t>  New apostles are chosen merely by casting lots.  In other words, there are </a:t>
            </a:r>
            <a:r>
              <a:rPr lang="en-US" sz="2400" i="1" dirty="0" smtClean="0"/>
              <a:t>no</a:t>
            </a:r>
            <a:r>
              <a:rPr lang="en-US" sz="2400" b="0" dirty="0" smtClean="0"/>
              <a:t> other qualifications.</a:t>
            </a:r>
          </a:p>
          <a:p>
            <a:pPr marL="346075" indent="-346075">
              <a:spcBef>
                <a:spcPts val="300"/>
              </a:spcBef>
              <a:spcAft>
                <a:spcPts val="300"/>
              </a:spcAft>
              <a:buFont typeface="Arial" pitchFamily="34" charset="0"/>
              <a:buChar char="•"/>
            </a:pPr>
            <a:r>
              <a:rPr lang="en-US" sz="2400" i="1" dirty="0" smtClean="0"/>
              <a:t>Assumption #2:</a:t>
            </a:r>
            <a:r>
              <a:rPr lang="en-US" sz="2400" b="0" dirty="0" smtClean="0"/>
              <a:t>  Judas is a pattern for all apostles.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93963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of Apostles</a:t>
            </a:r>
            <a:endParaRPr lang="en-US" dirty="0"/>
          </a:p>
        </p:txBody>
      </p:sp>
      <p:sp>
        <p:nvSpPr>
          <p:cNvPr id="3" name="Content Placeholder 2"/>
          <p:cNvSpPr>
            <a:spLocks noGrp="1"/>
          </p:cNvSpPr>
          <p:nvPr>
            <p:ph idx="1"/>
          </p:nvPr>
        </p:nvSpPr>
        <p:spPr/>
        <p:txBody>
          <a:bodyPr>
            <a:normAutofit fontScale="92500" lnSpcReduction="10000"/>
          </a:bodyPr>
          <a:lstStyle/>
          <a:p>
            <a:pPr>
              <a:spcBef>
                <a:spcPts val="300"/>
              </a:spcBef>
              <a:spcAft>
                <a:spcPts val="300"/>
              </a:spcAft>
            </a:pPr>
            <a:r>
              <a:rPr lang="en-US" b="0" i="1" dirty="0" smtClean="0"/>
              <a:t>“… concerning </a:t>
            </a:r>
            <a:r>
              <a:rPr lang="en-US" b="0" i="1" dirty="0"/>
              <a:t>Judas, who became a guide to those who arrested Jesus</a:t>
            </a:r>
            <a:r>
              <a:rPr lang="en-US" b="0" i="1" dirty="0" smtClean="0"/>
              <a:t>; for </a:t>
            </a:r>
            <a:r>
              <a:rPr lang="en-US" b="0" i="1" dirty="0"/>
              <a:t>he was numbered with us and obtained a part in this ministry</a:t>
            </a:r>
            <a:r>
              <a:rPr lang="en-US" b="0" i="1" dirty="0" smtClean="0"/>
              <a:t>. … ‘</a:t>
            </a:r>
            <a:r>
              <a:rPr lang="en-US" i="1" dirty="0" smtClean="0"/>
              <a:t>Let </a:t>
            </a:r>
            <a:r>
              <a:rPr lang="en-US" i="1" dirty="0"/>
              <a:t>another take his office</a:t>
            </a:r>
            <a:r>
              <a:rPr lang="en-US" b="0" i="1" dirty="0" smtClean="0"/>
              <a:t>.’  Therefore</a:t>
            </a:r>
            <a:r>
              <a:rPr lang="en-US" b="0" i="1" dirty="0"/>
              <a:t>, </a:t>
            </a:r>
            <a:r>
              <a:rPr lang="en-US" i="1" dirty="0"/>
              <a:t>of these men </a:t>
            </a:r>
            <a:r>
              <a:rPr lang="en-US" b="0" i="1" dirty="0"/>
              <a:t>who </a:t>
            </a:r>
            <a:r>
              <a:rPr lang="en-US" i="1" baseline="30000" dirty="0" smtClean="0">
                <a:solidFill>
                  <a:schemeClr val="tx2"/>
                </a:solidFill>
              </a:rPr>
              <a:t>1</a:t>
            </a:r>
            <a:r>
              <a:rPr lang="en-US" b="0" i="1" dirty="0" smtClean="0"/>
              <a:t>have </a:t>
            </a:r>
            <a:r>
              <a:rPr lang="en-US" i="1" dirty="0"/>
              <a:t>accompanied us all the time </a:t>
            </a:r>
            <a:r>
              <a:rPr lang="en-US" b="0" i="1" dirty="0"/>
              <a:t>that the </a:t>
            </a:r>
            <a:r>
              <a:rPr lang="en-US" i="1" dirty="0"/>
              <a:t>Lord Jesus went in and out among us</a:t>
            </a:r>
            <a:r>
              <a:rPr lang="en-US" b="0" i="1" dirty="0" smtClean="0"/>
              <a:t>, </a:t>
            </a:r>
            <a:r>
              <a:rPr lang="en-US" i="1" baseline="30000" dirty="0" smtClean="0">
                <a:solidFill>
                  <a:schemeClr val="tx2"/>
                </a:solidFill>
              </a:rPr>
              <a:t>1a</a:t>
            </a:r>
            <a:r>
              <a:rPr lang="en-US" i="1" dirty="0" smtClean="0"/>
              <a:t>beginning </a:t>
            </a:r>
            <a:r>
              <a:rPr lang="en-US" i="1" dirty="0"/>
              <a:t>from the baptism of John</a:t>
            </a:r>
            <a:r>
              <a:rPr lang="en-US" b="0" i="1" dirty="0"/>
              <a:t> to </a:t>
            </a:r>
            <a:r>
              <a:rPr lang="en-US" i="1" baseline="30000" dirty="0" smtClean="0">
                <a:solidFill>
                  <a:schemeClr val="tx2"/>
                </a:solidFill>
              </a:rPr>
              <a:t>1b</a:t>
            </a:r>
            <a:r>
              <a:rPr lang="en-US" b="0" i="1" dirty="0" smtClean="0"/>
              <a:t>that </a:t>
            </a:r>
            <a:r>
              <a:rPr lang="en-US" b="0" i="1" dirty="0"/>
              <a:t>day </a:t>
            </a:r>
            <a:r>
              <a:rPr lang="en-US" i="1" dirty="0"/>
              <a:t>when He was taken up from us</a:t>
            </a:r>
            <a:r>
              <a:rPr lang="en-US" b="0" i="1" dirty="0"/>
              <a:t>, one of these must become </a:t>
            </a:r>
            <a:r>
              <a:rPr lang="en-US" i="1" baseline="30000" dirty="0" smtClean="0">
                <a:solidFill>
                  <a:schemeClr val="tx2"/>
                </a:solidFill>
              </a:rPr>
              <a:t>1c</a:t>
            </a:r>
            <a:r>
              <a:rPr lang="en-US" i="1" dirty="0" smtClean="0"/>
              <a:t>a </a:t>
            </a:r>
            <a:r>
              <a:rPr lang="en-US" i="1" u="sng" dirty="0"/>
              <a:t>witness</a:t>
            </a:r>
            <a:r>
              <a:rPr lang="en-US" i="1" dirty="0"/>
              <a:t> with us of His resurrection</a:t>
            </a:r>
            <a:r>
              <a:rPr lang="en-US" b="0" i="1" dirty="0" smtClean="0"/>
              <a:t>.” </a:t>
            </a:r>
            <a:r>
              <a:rPr lang="en-US" b="0" dirty="0" smtClean="0"/>
              <a:t>(</a:t>
            </a:r>
            <a:r>
              <a:rPr lang="en-US" dirty="0">
                <a:solidFill>
                  <a:schemeClr val="tx2"/>
                </a:solidFill>
              </a:rPr>
              <a:t>Acts </a:t>
            </a:r>
            <a:r>
              <a:rPr lang="en-US" dirty="0" smtClean="0">
                <a:solidFill>
                  <a:schemeClr val="tx2"/>
                </a:solidFill>
              </a:rPr>
              <a:t>1:16-22</a:t>
            </a:r>
            <a:r>
              <a:rPr lang="en-US" b="0" dirty="0" smtClean="0"/>
              <a:t>)</a:t>
            </a:r>
          </a:p>
          <a:p>
            <a:pPr marL="342900" indent="-342900">
              <a:spcBef>
                <a:spcPts val="300"/>
              </a:spcBef>
              <a:spcAft>
                <a:spcPts val="300"/>
              </a:spcAft>
              <a:buFont typeface="Arial" pitchFamily="34" charset="0"/>
              <a:buChar char="•"/>
            </a:pPr>
            <a:r>
              <a:rPr lang="en-US" i="1" dirty="0" smtClean="0">
                <a:solidFill>
                  <a:schemeClr val="tx2"/>
                </a:solidFill>
              </a:rPr>
              <a:t>#1:</a:t>
            </a:r>
            <a:r>
              <a:rPr lang="en-US" b="0" dirty="0" smtClean="0"/>
              <a:t> Eye-witnessed </a:t>
            </a:r>
            <a:r>
              <a:rPr lang="en-US" i="1" dirty="0" smtClean="0"/>
              <a:t>all</a:t>
            </a:r>
            <a:r>
              <a:rPr lang="en-US" b="0" dirty="0" smtClean="0"/>
              <a:t> of Jesus’ earthly ministry:</a:t>
            </a:r>
          </a:p>
          <a:p>
            <a:pPr marL="684213" lvl="1" indent="-342900">
              <a:spcBef>
                <a:spcPts val="300"/>
              </a:spcBef>
              <a:spcAft>
                <a:spcPts val="300"/>
              </a:spcAft>
              <a:buFont typeface="+mj-lt"/>
              <a:buAutoNum type="alphaLcPeriod"/>
            </a:pPr>
            <a:r>
              <a:rPr lang="en-US" i="1" dirty="0" smtClean="0"/>
              <a:t>“beginning from the baptism of John”</a:t>
            </a:r>
          </a:p>
          <a:p>
            <a:pPr marL="684213" lvl="1" indent="-342900">
              <a:spcBef>
                <a:spcPts val="300"/>
              </a:spcBef>
              <a:spcAft>
                <a:spcPts val="300"/>
              </a:spcAft>
              <a:buFont typeface="+mj-lt"/>
              <a:buAutoNum type="alphaLcPeriod"/>
            </a:pPr>
            <a:r>
              <a:rPr lang="en-US" i="1" dirty="0" smtClean="0"/>
              <a:t>Ascension</a:t>
            </a:r>
          </a:p>
          <a:p>
            <a:pPr marL="684213" lvl="1" indent="-342900">
              <a:spcBef>
                <a:spcPts val="300"/>
              </a:spcBef>
              <a:spcAft>
                <a:spcPts val="300"/>
              </a:spcAft>
              <a:buFont typeface="+mj-lt"/>
              <a:buAutoNum type="alphaLcPeriod"/>
            </a:pPr>
            <a:r>
              <a:rPr lang="en-US" i="1" dirty="0" smtClean="0"/>
              <a:t>“witness with us of His resurrection”</a:t>
            </a:r>
          </a:p>
          <a:p>
            <a:pPr marL="342900" indent="-342900">
              <a:spcBef>
                <a:spcPts val="300"/>
              </a:spcBef>
              <a:spcAft>
                <a:spcPts val="300"/>
              </a:spcAft>
              <a:buFont typeface="Arial" pitchFamily="34" charset="0"/>
              <a:buChar char="•"/>
            </a:pPr>
            <a:r>
              <a:rPr lang="en-US" b="0" dirty="0" smtClean="0"/>
              <a:t>Clarifies meaning of </a:t>
            </a:r>
            <a:r>
              <a:rPr lang="en-US" b="0" i="1" dirty="0" smtClean="0"/>
              <a:t>“</a:t>
            </a:r>
            <a:r>
              <a:rPr lang="en-US" i="1" dirty="0" smtClean="0"/>
              <a:t>witness</a:t>
            </a:r>
            <a:r>
              <a:rPr lang="en-US" b="0" i="1" dirty="0" smtClean="0"/>
              <a:t>”</a:t>
            </a:r>
            <a:r>
              <a:rPr lang="en-US" b="0" dirty="0" smtClean="0"/>
              <a:t>:  </a:t>
            </a:r>
            <a:r>
              <a:rPr lang="en-US" dirty="0" smtClean="0">
                <a:solidFill>
                  <a:schemeClr val="tx2"/>
                </a:solidFill>
              </a:rPr>
              <a:t>Luke 1:1-3; Acts 2:32; 4:33; 5:32; 10:39, 41; 13:31; 23:11; 26:16, 22; Hebrews 7:8; I Peter 5:1; II Peter 1:16; I John 1:1-4</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6710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20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par>
                          <p:cTn id="11" fill="hold">
                            <p:stCondLst>
                              <p:cond delay="2500"/>
                            </p:stCondLst>
                            <p:childTnLst>
                              <p:par>
                                <p:cTn id="12" presetID="10" presetClass="entr" presetSubtype="0" fill="hold" nodeType="afterEffect">
                                  <p:stCondLst>
                                    <p:cond delay="20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5000"/>
                            </p:stCondLst>
                            <p:childTnLst>
                              <p:par>
                                <p:cTn id="16" presetID="10" presetClass="entr" presetSubtype="0" fill="hold" nodeType="afterEffect">
                                  <p:stCondLst>
                                    <p:cond delay="20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of Apostles</a:t>
            </a:r>
            <a:endParaRPr lang="en-US" dirty="0"/>
          </a:p>
        </p:txBody>
      </p:sp>
      <p:sp>
        <p:nvSpPr>
          <p:cNvPr id="3" name="Content Placeholder 2"/>
          <p:cNvSpPr>
            <a:spLocks noGrp="1"/>
          </p:cNvSpPr>
          <p:nvPr>
            <p:ph idx="1"/>
          </p:nvPr>
        </p:nvSpPr>
        <p:spPr/>
        <p:txBody>
          <a:bodyPr>
            <a:normAutofit/>
          </a:bodyPr>
          <a:lstStyle/>
          <a:p>
            <a:r>
              <a:rPr lang="en-US" b="0" i="1" dirty="0" smtClean="0"/>
              <a:t>And </a:t>
            </a:r>
            <a:r>
              <a:rPr lang="en-US" i="1" dirty="0"/>
              <a:t>they proposed two</a:t>
            </a:r>
            <a:r>
              <a:rPr lang="en-US" b="0" i="1" dirty="0"/>
              <a:t>: Joseph called </a:t>
            </a:r>
            <a:r>
              <a:rPr lang="en-US" b="0" i="1" dirty="0" err="1"/>
              <a:t>Barsabas</a:t>
            </a:r>
            <a:r>
              <a:rPr lang="en-US" b="0" i="1" dirty="0"/>
              <a:t>, who was surnamed Justus, and Matthias</a:t>
            </a:r>
            <a:r>
              <a:rPr lang="en-US" b="0" i="1" dirty="0" smtClean="0"/>
              <a:t>. And </a:t>
            </a:r>
            <a:r>
              <a:rPr lang="en-US" b="0" i="1" dirty="0"/>
              <a:t>they prayed and said, </a:t>
            </a:r>
            <a:r>
              <a:rPr lang="en-US" b="0" i="1" dirty="0" smtClean="0"/>
              <a:t>“</a:t>
            </a:r>
            <a:r>
              <a:rPr lang="en-US" i="1" u="sng" dirty="0" smtClean="0"/>
              <a:t>You</a:t>
            </a:r>
            <a:r>
              <a:rPr lang="en-US" i="1" dirty="0"/>
              <a:t>, O Lord</a:t>
            </a:r>
            <a:r>
              <a:rPr lang="en-US" b="0" i="1" dirty="0"/>
              <a:t>, who know the hearts of all, </a:t>
            </a:r>
            <a:r>
              <a:rPr lang="en-US" i="1" baseline="30000" dirty="0" smtClean="0">
                <a:solidFill>
                  <a:schemeClr val="tx2"/>
                </a:solidFill>
              </a:rPr>
              <a:t>2</a:t>
            </a:r>
            <a:r>
              <a:rPr lang="en-US" i="1" u="sng" dirty="0" smtClean="0"/>
              <a:t>show</a:t>
            </a:r>
            <a:r>
              <a:rPr lang="en-US" i="1" dirty="0" smtClean="0"/>
              <a:t> </a:t>
            </a:r>
            <a:r>
              <a:rPr lang="en-US" i="1" dirty="0"/>
              <a:t>which of these two You have </a:t>
            </a:r>
            <a:r>
              <a:rPr lang="en-US" i="1" dirty="0" smtClean="0"/>
              <a:t>chosen</a:t>
            </a:r>
            <a:r>
              <a:rPr lang="en-US" b="0" i="1" dirty="0" smtClean="0"/>
              <a:t> to </a:t>
            </a:r>
            <a:r>
              <a:rPr lang="en-US" b="0" i="1" dirty="0"/>
              <a:t>take part in this ministry and apostleship from which Judas by transgression fell, that he might go to his own place</a:t>
            </a:r>
            <a:r>
              <a:rPr lang="en-US" b="0" i="1" dirty="0" smtClean="0"/>
              <a:t>.” And </a:t>
            </a:r>
            <a:r>
              <a:rPr lang="en-US" b="0" i="1" dirty="0"/>
              <a:t>they cast their lots, and the </a:t>
            </a:r>
            <a:r>
              <a:rPr lang="en-US" i="1" dirty="0"/>
              <a:t>lot fell on Matthias</a:t>
            </a:r>
            <a:r>
              <a:rPr lang="en-US" b="0" i="1" dirty="0"/>
              <a:t>. And he was </a:t>
            </a:r>
            <a:r>
              <a:rPr lang="en-US" i="1" dirty="0"/>
              <a:t>numbered with the eleven apostles</a:t>
            </a:r>
            <a:r>
              <a:rPr lang="en-US" b="0" i="1" dirty="0" smtClean="0"/>
              <a:t>. </a:t>
            </a:r>
            <a:r>
              <a:rPr lang="en-US" b="0" dirty="0" smtClean="0"/>
              <a:t>(</a:t>
            </a:r>
            <a:r>
              <a:rPr lang="en-US" dirty="0">
                <a:solidFill>
                  <a:schemeClr val="tx2"/>
                </a:solidFill>
              </a:rPr>
              <a:t>Acts </a:t>
            </a:r>
            <a:r>
              <a:rPr lang="en-US" dirty="0" smtClean="0">
                <a:solidFill>
                  <a:schemeClr val="tx2"/>
                </a:solidFill>
              </a:rPr>
              <a:t>1:16-26</a:t>
            </a:r>
            <a:r>
              <a:rPr lang="en-US" b="0" dirty="0" smtClean="0"/>
              <a:t>)</a:t>
            </a:r>
          </a:p>
          <a:p>
            <a:pPr marL="342900" indent="-342900">
              <a:buFont typeface="Arial" pitchFamily="34" charset="0"/>
              <a:buChar char="•"/>
            </a:pPr>
            <a:r>
              <a:rPr lang="en-US" i="1" dirty="0" smtClean="0">
                <a:solidFill>
                  <a:schemeClr val="tx2"/>
                </a:solidFill>
              </a:rPr>
              <a:t>#2:</a:t>
            </a:r>
            <a:r>
              <a:rPr lang="en-US" b="0" dirty="0" smtClean="0"/>
              <a:t>  Jesus must Himself </a:t>
            </a:r>
            <a:r>
              <a:rPr lang="en-US" i="1" dirty="0" smtClean="0"/>
              <a:t>choose</a:t>
            </a:r>
            <a:r>
              <a:rPr lang="en-US" b="0" dirty="0" smtClean="0"/>
              <a:t> successor.</a:t>
            </a:r>
          </a:p>
          <a:p>
            <a:pPr marL="342900" indent="-342900">
              <a:buFont typeface="Arial" pitchFamily="34" charset="0"/>
              <a:buChar char="•"/>
            </a:pPr>
            <a:r>
              <a:rPr lang="en-US" i="1" dirty="0" smtClean="0"/>
              <a:t>Remember:</a:t>
            </a:r>
            <a:r>
              <a:rPr lang="en-US" b="0" dirty="0" smtClean="0"/>
              <a:t>  Jesus chose the original 12 apostles (</a:t>
            </a:r>
            <a:r>
              <a:rPr lang="en-US" dirty="0">
                <a:solidFill>
                  <a:schemeClr val="tx2"/>
                </a:solidFill>
              </a:rPr>
              <a:t>Luke 6:12-16</a:t>
            </a:r>
            <a:r>
              <a:rPr lang="en-US" b="0" dirty="0" smtClean="0"/>
              <a:t>).</a:t>
            </a:r>
          </a:p>
          <a:p>
            <a:pPr marL="342900" indent="-342900">
              <a:buFont typeface="Arial" pitchFamily="34" charset="0"/>
              <a:buChar char="•"/>
            </a:pPr>
            <a:r>
              <a:rPr lang="en-US" i="1" dirty="0" smtClean="0">
                <a:solidFill>
                  <a:schemeClr val="tx2"/>
                </a:solidFill>
              </a:rPr>
              <a:t>#3:</a:t>
            </a:r>
            <a:r>
              <a:rPr lang="en-US" b="0" dirty="0" smtClean="0"/>
              <a:t>  Must be able to work </a:t>
            </a:r>
            <a:r>
              <a:rPr lang="en-US" b="0" i="1" dirty="0" smtClean="0"/>
              <a:t>“signs of an apostle”</a:t>
            </a:r>
            <a:r>
              <a:rPr lang="en-US" b="0" dirty="0" smtClean="0"/>
              <a:t>:  </a:t>
            </a:r>
            <a:r>
              <a:rPr lang="en-US" dirty="0" smtClean="0">
                <a:solidFill>
                  <a:schemeClr val="tx2"/>
                </a:solidFill>
              </a:rPr>
              <a:t>II Corinthians 12:12; Acts 6:6-8; 8:14-18; 19:5-6; II Timothy 1:6</a:t>
            </a:r>
          </a:p>
          <a:p>
            <a:pPr marL="342900" indent="-342900">
              <a:buFont typeface="Arial" pitchFamily="34" charset="0"/>
              <a:buChar char="•"/>
            </a:pPr>
            <a:r>
              <a:rPr lang="en-US" b="0" dirty="0" smtClean="0"/>
              <a:t>Who can claim those same qualifications today?</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43179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15443</TotalTime>
  <Words>7533</Words>
  <Application>Microsoft Office PowerPoint</Application>
  <PresentationFormat>On-screen Show (16:9)</PresentationFormat>
  <Paragraphs>424</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Arial Black</vt:lpstr>
      <vt:lpstr>Symbol</vt:lpstr>
      <vt:lpstr>Essential</vt:lpstr>
      <vt:lpstr>“Convicting Those Who Contradict”</vt:lpstr>
      <vt:lpstr>Modern Miracles and Revelation</vt:lpstr>
      <vt:lpstr>Related Modern-Day Issues</vt:lpstr>
      <vt:lpstr>The Original 12 Apostles</vt:lpstr>
      <vt:lpstr>Modern Apostles</vt:lpstr>
      <vt:lpstr>… Still Reigning As Apostles!</vt:lpstr>
      <vt:lpstr>Replacement Apostles?</vt:lpstr>
      <vt:lpstr>Qualifications of Apostles</vt:lpstr>
      <vt:lpstr>Qualifications of Apostles</vt:lpstr>
      <vt:lpstr>How Was Judas’ Office Vacated?</vt:lpstr>
      <vt:lpstr>What About Paul?</vt:lpstr>
      <vt:lpstr>“As One Born Out of Due Time”</vt:lpstr>
      <vt:lpstr>Consistency, Consistency, …</vt:lpstr>
      <vt:lpstr>about James and Barnabas?</vt:lpstr>
      <vt:lpstr>Special, Different Missions</vt:lpstr>
      <vt:lpstr>Holy Spirit Guiding Me?</vt:lpstr>
      <vt:lpstr>Holy Spirit Promised to Apostles</vt:lpstr>
      <vt:lpstr>Holy Spirit Promised to Apostles</vt:lpstr>
      <vt:lpstr>Holy Spirit Promised to Apostles</vt:lpstr>
      <vt:lpstr>Holy Spirit Promised to Apostles</vt:lpstr>
      <vt:lpstr>Delivery and Access of Truth</vt:lpstr>
      <vt:lpstr>Fellowship Through Apostles</vt:lpstr>
      <vt:lpstr>All Sufficiency of Scripture</vt:lpstr>
      <vt:lpstr>PowerPoint Presentation</vt:lpstr>
      <vt:lpstr>Holy Spirit Leading Me?</vt:lpstr>
      <vt:lpstr>Deciphering Events?</vt:lpstr>
      <vt:lpstr>Events Are Not Telling</vt:lpstr>
      <vt:lpstr>Unquestionable Experiences</vt:lpstr>
      <vt:lpstr>Seeing What We Want to See</vt:lpstr>
      <vt:lpstr>Looking for Proof?</vt:lpstr>
      <vt:lpstr>Looking For Proof?</vt:lpstr>
      <vt:lpstr>Wrong Motive and Goal</vt:lpstr>
      <vt:lpstr>Four-Fold Witness of Christ</vt:lpstr>
      <vt:lpstr>Proof In The Bible?</vt:lpstr>
      <vt:lpstr>Miracles Confirmed The Word</vt:lpstr>
      <vt:lpstr>Holy Spirit Available to All?</vt:lpstr>
      <vt:lpstr>Apostles Promised Holy Spirit</vt:lpstr>
      <vt:lpstr>Apostles Received Holy Spirit</vt:lpstr>
      <vt:lpstr>Gifts Provided Through Apostles</vt:lpstr>
      <vt:lpstr>Elders Can Give Holy Spirit?</vt:lpstr>
      <vt:lpstr>You Do Not Have Enough Faith?</vt:lpstr>
      <vt:lpstr>Inconsistency and Alternative</vt:lpstr>
      <vt:lpstr>Regulation of Tongues</vt:lpstr>
      <vt:lpstr>No Translators Required?</vt:lpstr>
      <vt:lpstr>Fundamentals Transcend All</vt:lpstr>
      <vt:lpstr>Cessation of Miraculous Gifts?</vt:lpstr>
      <vt:lpstr>Love Greater Than Gifts</vt:lpstr>
      <vt:lpstr>Cessation of Miraculous Gifts?</vt:lpstr>
      <vt:lpstr>Need Holy spirit’s Baptism?</vt:lpstr>
      <vt:lpstr>Parallel Thought</vt:lpstr>
      <vt:lpstr>Baptism in Holy Spirit And Fire?</vt:lpstr>
      <vt:lpstr>Baptism in Fire? … Please, No!</vt:lpstr>
      <vt:lpstr>Holy Spirit Baptism – 2 Instances</vt:lpstr>
      <vt:lpstr>“One Baptism”</vt:lpstr>
      <vt:lpstr>Conclusion</vt:lpstr>
      <vt:lpstr>References</vt:lpstr>
      <vt:lpstr>Introduction To Cults</vt:lpstr>
      <vt:lpstr>What Is A Cult?</vt:lpstr>
      <vt:lpstr>Series Conclusion</vt:lpstr>
      <vt:lpstr>Series Conclusion</vt:lpstr>
      <vt:lpstr>Series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2266</cp:revision>
  <cp:lastPrinted>2013-03-17T13:57:33Z</cp:lastPrinted>
  <dcterms:created xsi:type="dcterms:W3CDTF">2006-08-16T00:00:00Z</dcterms:created>
  <dcterms:modified xsi:type="dcterms:W3CDTF">2013-03-25T03:25:44Z</dcterms:modified>
</cp:coreProperties>
</file>